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8" r:id="rId4"/>
    <p:sldId id="278" r:id="rId5"/>
    <p:sldId id="293" r:id="rId6"/>
    <p:sldId id="301" r:id="rId7"/>
    <p:sldId id="276" r:id="rId8"/>
    <p:sldId id="279" r:id="rId9"/>
    <p:sldId id="295" r:id="rId10"/>
    <p:sldId id="296" r:id="rId11"/>
    <p:sldId id="277" r:id="rId12"/>
    <p:sldId id="280" r:id="rId13"/>
    <p:sldId id="271" r:id="rId14"/>
    <p:sldId id="281" r:id="rId15"/>
    <p:sldId id="284" r:id="rId16"/>
    <p:sldId id="285" r:id="rId17"/>
    <p:sldId id="286" r:id="rId18"/>
    <p:sldId id="306" r:id="rId19"/>
    <p:sldId id="305" r:id="rId20"/>
    <p:sldId id="304" r:id="rId21"/>
    <p:sldId id="330" r:id="rId22"/>
    <p:sldId id="303" r:id="rId23"/>
    <p:sldId id="302" r:id="rId24"/>
    <p:sldId id="307" r:id="rId25"/>
    <p:sldId id="331" r:id="rId26"/>
    <p:sldId id="308" r:id="rId27"/>
    <p:sldId id="312" r:id="rId28"/>
    <p:sldId id="310" r:id="rId29"/>
    <p:sldId id="311" r:id="rId30"/>
    <p:sldId id="314" r:id="rId31"/>
    <p:sldId id="318" r:id="rId32"/>
    <p:sldId id="315" r:id="rId33"/>
    <p:sldId id="317" r:id="rId34"/>
    <p:sldId id="322" r:id="rId35"/>
    <p:sldId id="327" r:id="rId36"/>
    <p:sldId id="287" r:id="rId37"/>
    <p:sldId id="288" r:id="rId38"/>
    <p:sldId id="299" r:id="rId39"/>
    <p:sldId id="300" r:id="rId40"/>
    <p:sldId id="297" r:id="rId41"/>
    <p:sldId id="298" r:id="rId42"/>
    <p:sldId id="289" r:id="rId43"/>
    <p:sldId id="272" r:id="rId44"/>
    <p:sldId id="282" r:id="rId45"/>
    <p:sldId id="273" r:id="rId46"/>
    <p:sldId id="283" r:id="rId47"/>
    <p:sldId id="290" r:id="rId48"/>
    <p:sldId id="376" r:id="rId49"/>
    <p:sldId id="377" r:id="rId50"/>
    <p:sldId id="378" r:id="rId51"/>
    <p:sldId id="379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48" r:id="rId69"/>
    <p:sldId id="349" r:id="rId70"/>
    <p:sldId id="350" r:id="rId71"/>
    <p:sldId id="351" r:id="rId72"/>
    <p:sldId id="352" r:id="rId73"/>
    <p:sldId id="353" r:id="rId74"/>
    <p:sldId id="354" r:id="rId75"/>
    <p:sldId id="355" r:id="rId76"/>
    <p:sldId id="356" r:id="rId77"/>
    <p:sldId id="357" r:id="rId78"/>
    <p:sldId id="358" r:id="rId79"/>
    <p:sldId id="359" r:id="rId80"/>
    <p:sldId id="360" r:id="rId81"/>
    <p:sldId id="361" r:id="rId82"/>
    <p:sldId id="362" r:id="rId83"/>
    <p:sldId id="363" r:id="rId84"/>
    <p:sldId id="36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292" r:id="rId95"/>
    <p:sldId id="375" r:id="rId9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7" autoAdjust="0"/>
    <p:restoredTop sz="94630" autoAdjust="0"/>
  </p:normalViewPr>
  <p:slideViewPr>
    <p:cSldViewPr>
      <p:cViewPr>
        <p:scale>
          <a:sx n="100" d="100"/>
          <a:sy n="100" d="100"/>
        </p:scale>
        <p:origin x="-84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EC0BF-9B53-465B-977F-C125EEAD76F7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BA144-42E4-4D68-8D15-3ED26225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29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97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1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7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2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5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04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5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4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05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7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586A-0788-4CE9-8C7E-ECF7F411605D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3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191" y="2733600"/>
            <a:ext cx="82702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수평선M" pitchFamily="18" charset="-127"/>
                <a:ea typeface="HY수평선M" pitchFamily="18" charset="-127"/>
              </a:rPr>
              <a:t>유아 교육기관 통합 관리 시스템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수평선M" pitchFamily="18" charset="-127"/>
              <a:ea typeface="HY수평선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9098" y="4180552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 pitchFamily="2" charset="-122"/>
                <a:ea typeface="SimSun" pitchFamily="2" charset="-122"/>
              </a:rPr>
              <a:t>Kindergarten Total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 pitchFamily="2" charset="-122"/>
                <a:ea typeface="SimSun" pitchFamily="2" charset="-122"/>
              </a:rPr>
              <a:t>Management System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6093296"/>
            <a:ext cx="9144000" cy="764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719574" y="3595874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각형 10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16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"/>
    </mc:Choice>
    <mc:Fallback xmlns="">
      <p:transition spd="slow" advTm="51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457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Ⅱ.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정의서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기능적 요구사항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20" b="4008"/>
          <a:stretch/>
        </p:blipFill>
        <p:spPr bwMode="auto">
          <a:xfrm>
            <a:off x="251520" y="1389707"/>
            <a:ext cx="4322501" cy="4847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92" b="-2820"/>
          <a:stretch/>
        </p:blipFill>
        <p:spPr bwMode="auto">
          <a:xfrm>
            <a:off x="4602993" y="1413124"/>
            <a:ext cx="4322501" cy="165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03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8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Ⅲ. 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업무분담</a:t>
            </a:r>
            <a:r>
              <a:rPr lang="en-US" altLang="ko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담당업무</a:t>
            </a:r>
            <a:r>
              <a:rPr lang="en-US" altLang="ko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ko-KR" sz="32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3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33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Ⅲ.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업무분담</a:t>
            </a:r>
            <a:r>
              <a:rPr lang="en-US" altLang="k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담당업무</a:t>
            </a:r>
            <a:r>
              <a:rPr lang="en-US" altLang="k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71538" y="15843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311519"/>
              </p:ext>
            </p:extLst>
          </p:nvPr>
        </p:nvGraphicFramePr>
        <p:xfrm>
          <a:off x="539552" y="1026362"/>
          <a:ext cx="7920880" cy="535496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57328"/>
                <a:gridCol w="1850984"/>
                <a:gridCol w="5112568"/>
              </a:tblGrid>
              <a:tr h="50495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이 </a:t>
                      </a:r>
                      <a:r>
                        <a:rPr lang="ko-KR" altLang="en-US" sz="1100" b="1" kern="0" spc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담당 업무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업무 내용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70217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한보아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회의 진행</a:t>
                      </a:r>
                      <a:r>
                        <a:rPr lang="en-US" altLang="ko-KR" sz="900" kern="0" spc="0" dirty="0"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</a:rPr>
                        <a:t>일정 관리</a:t>
                      </a:r>
                      <a:r>
                        <a:rPr lang="en-US" altLang="ko-KR" sz="900" kern="0" spc="0" dirty="0"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effectLst/>
                        </a:rPr>
                        <a:t>업무 조율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0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Hosting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프로젝트 </a:t>
                      </a:r>
                      <a:r>
                        <a:rPr lang="ko-KR" altLang="en-US" sz="900" kern="0" spc="0" dirty="0" err="1">
                          <a:effectLst/>
                        </a:rPr>
                        <a:t>호스팅</a:t>
                      </a:r>
                      <a:r>
                        <a:rPr lang="ko-KR" altLang="en-US" sz="900" kern="0" spc="0" dirty="0">
                          <a:effectLst/>
                        </a:rPr>
                        <a:t> 계정관리 및 </a:t>
                      </a:r>
                      <a:r>
                        <a:rPr lang="en-US" altLang="ko-KR" sz="900" kern="0" spc="0" dirty="0">
                          <a:effectLst/>
                        </a:rPr>
                        <a:t>URL </a:t>
                      </a:r>
                      <a:r>
                        <a:rPr lang="ko-KR" altLang="en-US" sz="900" kern="0" spc="0" dirty="0">
                          <a:effectLst/>
                        </a:rPr>
                        <a:t>연결 작업 및 프로젝트 배포 업무 수행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0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</a:rPr>
                        <a:t>교직원 관리 및 어린이 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교직원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교직원 인건비 및 </a:t>
                      </a:r>
                      <a:r>
                        <a:rPr lang="ko-KR" altLang="en-US" sz="9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영유아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기능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등록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상세보기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</a:rPr>
                        <a:t>로그인 </a:t>
                      </a:r>
                      <a:r>
                        <a:rPr lang="ko-KR" altLang="en-US" sz="1000" kern="0" spc="0" dirty="0">
                          <a:effectLst/>
                        </a:rPr>
                        <a:t>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로그인 기능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로그인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로그아웃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아이디 확인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안전 관리 및 통합자원 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안전교육 및 점검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통합자원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유치원 라이선스 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유치원 </a:t>
                      </a:r>
                      <a:r>
                        <a:rPr lang="ko-KR" altLang="en-US" sz="9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라이센스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기능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상세보기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프로젝트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프로젝트 소개 페이지 작성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21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김규원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</a:rPr>
                        <a:t>반 및 반 편성 </a:t>
                      </a:r>
                      <a:r>
                        <a:rPr lang="ko-KR" altLang="en-US" sz="1000" kern="0" spc="0" dirty="0">
                          <a:effectLst/>
                        </a:rPr>
                        <a:t>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반 관련 기능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/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반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반 편성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5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</a:rPr>
                        <a:t>일지 </a:t>
                      </a:r>
                      <a:r>
                        <a:rPr lang="ko-KR" altLang="en-US" sz="1000" kern="0" spc="0" dirty="0">
                          <a:effectLst/>
                        </a:rPr>
                        <a:t>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일지 기능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일지구분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일지자원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일지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상세보기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</a:rPr>
                        <a:t>전표 </a:t>
                      </a:r>
                      <a:r>
                        <a:rPr lang="ko-KR" altLang="en-US" sz="1000" kern="0" spc="0" dirty="0">
                          <a:effectLst/>
                        </a:rPr>
                        <a:t>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전표 기능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21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정은화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출결 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출결 기능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교직원 및 </a:t>
                      </a:r>
                      <a:r>
                        <a:rPr lang="ko-KR" altLang="en-US" sz="9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영유아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출근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등원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및 퇴근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하원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0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계획안 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계획안 기능 </a:t>
                      </a:r>
                      <a:r>
                        <a:rPr lang="en-US" altLang="ko-KR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계획안카테고리</a:t>
                      </a:r>
                      <a:r>
                        <a:rPr lang="en-US" altLang="ko-KR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계획안양식</a:t>
                      </a:r>
                      <a:r>
                        <a:rPr lang="en-US" altLang="ko-KR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계획안 </a:t>
                      </a:r>
                      <a:r>
                        <a:rPr lang="en-US" altLang="ko-KR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삭제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0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특별활동 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특별활동 기능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/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특별활동프로그램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특별활동신청 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21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박미란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급식 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급식 관련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/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월 별 급식 비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급식신청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식단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식중독 발생 및 처리 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0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거래처 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거래처 기능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0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계약 관리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chemeClr val="dk1"/>
                          </a:solidFill>
                          <a:effectLst/>
                        </a:rPr>
                        <a:t>계약 기능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공동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 smtClean="0">
                          <a:effectLst/>
                        </a:rPr>
                        <a:t>DB / ERD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 smtClean="0">
                          <a:effectLst/>
                        </a:rPr>
                        <a:t>DBMS(</a:t>
                      </a:r>
                      <a:r>
                        <a:rPr lang="en-US" altLang="ko-KR" sz="900" kern="0" spc="0" dirty="0" err="1" smtClean="0">
                          <a:effectLst/>
                        </a:rPr>
                        <a:t>mySql</a:t>
                      </a:r>
                      <a:r>
                        <a:rPr lang="en-US" altLang="ko-KR" sz="900" kern="0" spc="0" dirty="0" smtClean="0">
                          <a:effectLst/>
                        </a:rPr>
                        <a:t>) </a:t>
                      </a:r>
                      <a:r>
                        <a:rPr lang="ko-KR" altLang="en-US" sz="900" kern="0" spc="0" dirty="0" smtClean="0">
                          <a:effectLst/>
                        </a:rPr>
                        <a:t>관리 및 </a:t>
                      </a:r>
                      <a:r>
                        <a:rPr lang="en-US" altLang="ko-KR" sz="900" kern="0" spc="0" dirty="0" smtClean="0">
                          <a:effectLst/>
                        </a:rPr>
                        <a:t>table </a:t>
                      </a:r>
                      <a:r>
                        <a:rPr lang="ko-KR" altLang="en-US" sz="900" kern="0" spc="0" dirty="0" smtClean="0">
                          <a:effectLst/>
                        </a:rPr>
                        <a:t>설계</a:t>
                      </a:r>
                      <a:r>
                        <a:rPr lang="en-US" altLang="ko-KR" sz="900" kern="0" spc="0" dirty="0" smtClean="0">
                          <a:effectLst/>
                        </a:rPr>
                        <a:t>, ERD </a:t>
                      </a:r>
                      <a:r>
                        <a:rPr lang="ko-KR" altLang="en-US" sz="900" kern="0" spc="0" dirty="0" smtClean="0">
                          <a:effectLst/>
                        </a:rPr>
                        <a:t>작성</a:t>
                      </a:r>
                      <a:endParaRPr lang="ko-KR" altLang="en-US" sz="9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279" marR="49279" marT="13624" marB="13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69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8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endParaRPr lang="en-US" altLang="ko-KR" sz="32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3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43808" y="3140968"/>
            <a:ext cx="1526380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ERD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물리모드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ERD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논리모드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UML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테이블 구조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네이밍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규칙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디렉터리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패키지 구조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2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43808" y="3275659"/>
            <a:ext cx="0" cy="21695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039380" y="6267899"/>
            <a:ext cx="15199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PPT BY. YOONYM</a:t>
            </a:r>
          </a:p>
          <a:p>
            <a:pPr algn="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http://ds1104.blog.me</a:t>
            </a:r>
            <a:endParaRPr lang="en-US" altLang="ko-KR" sz="1100" dirty="0" smtClean="0">
              <a:solidFill>
                <a:schemeClr val="bg1">
                  <a:lumMod val="6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8215" y="392306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1. ERD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물리모드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997987"/>
            <a:ext cx="9144000" cy="56713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9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039380" y="6267899"/>
            <a:ext cx="15199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PPT BY. YOONYM</a:t>
            </a:r>
          </a:p>
          <a:p>
            <a:pPr algn="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http://ds1104.blog.me</a:t>
            </a:r>
            <a:endParaRPr lang="en-US" altLang="ko-KR" sz="1100" dirty="0" smtClean="0">
              <a:solidFill>
                <a:schemeClr val="bg1">
                  <a:lumMod val="6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8215" y="392306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2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ERD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논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리모드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97987"/>
            <a:ext cx="9144000" cy="56713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3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8215" y="392306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3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UML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1"/>
            <a:ext cx="9143999" cy="507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3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1)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교직원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1124744"/>
            <a:ext cx="82581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68" y="4810894"/>
            <a:ext cx="825817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0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1)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교직원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1307554"/>
            <a:ext cx="825817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1" y="3785195"/>
            <a:ext cx="825817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2)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영유아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1153319"/>
            <a:ext cx="82581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1" y="4653136"/>
            <a:ext cx="82581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8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7" y="89098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pitchFamily="2" charset="-122"/>
                <a:ea typeface="SimSun" pitchFamily="2" charset="-122"/>
              </a:rPr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3409255"/>
            <a:ext cx="1802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바른돋움OTFPro 3" pitchFamily="50" charset="-127"/>
              </a:rPr>
              <a:t>Ⅱ.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요구사항 정의서</a:t>
            </a:r>
            <a:endParaRPr lang="en-US" altLang="ko-K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바른돋움OTFPro 3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3002" y="4777407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바른돋움OTFPro 3" pitchFamily="50" charset="-127"/>
              </a:rPr>
              <a:t>Ⅲ.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업무분담</a:t>
            </a:r>
            <a:r>
              <a:rPr lang="en-US" altLang="ko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담당업무</a:t>
            </a:r>
            <a:r>
              <a:rPr lang="en-US" altLang="ko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  <a:endParaRPr lang="en-US" altLang="ko-K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바른돋움OTFPro 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3002" y="2348880"/>
            <a:ext cx="198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바른돋움OTFPro 3" pitchFamily="50" charset="-127"/>
              </a:rPr>
              <a:t>Ⅰ.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프로젝트 기본정보</a:t>
            </a:r>
            <a:endParaRPr lang="en-US" altLang="ko-K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바른돋움OTFPro 3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40152" y="2997152"/>
            <a:ext cx="0" cy="18000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203848" y="2997152"/>
            <a:ext cx="0" cy="18000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31640" y="363573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기능적 요구사항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67748" y="237501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바른돋움OTFPro 3" pitchFamily="50" charset="-127"/>
              </a:rPr>
              <a:t>Ⅳ.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설계사양서</a:t>
            </a:r>
            <a:endParaRPr lang="en-US" altLang="ko-K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바른돋움OTFPro 3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6458" y="2621811"/>
            <a:ext cx="13356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1. ERD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물리모드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2. ERD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논리모드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3. UML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4.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테이블 구조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5.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네이밍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규칙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6.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디렉터리 구조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7.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패키지 구조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31070" y="4797152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바른돋움OTFPro 3" pitchFamily="50" charset="-127"/>
              </a:rPr>
              <a:t>Ⅴ.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개발환경</a:t>
            </a:r>
            <a:endParaRPr lang="en-US" altLang="ko-K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바른돋움OTFPro 3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8184" y="2375014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바른돋움OTFPro 3" pitchFamily="50" charset="-127"/>
              </a:rPr>
              <a:t>Ⅵ.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어플리케이션</a:t>
            </a:r>
            <a:endParaRPr lang="en-US" altLang="ko-K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바른돋움OTFPro 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68790" y="3933056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바른돋움OTFPro 3" pitchFamily="50" charset="-127"/>
              </a:rPr>
              <a:t>Ⅶ.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보완해야 할 사항</a:t>
            </a:r>
            <a:endParaRPr lang="en-US" altLang="ko-K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바른돋움OTFPro 3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8790" y="4817885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바른돋움OTFPro 3" pitchFamily="50" charset="-127"/>
              </a:rPr>
              <a:t>Ⅸ.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주요 에러사항과 해결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81265" y="2588711"/>
            <a:ext cx="1951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어플리케이션 프로시저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서버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및 기타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설정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주요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기능별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정리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4.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프로젝트 후기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바른돋움OTFPro 2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19574" y="1988840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2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2)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영유아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2492896"/>
            <a:ext cx="825817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2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2)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영유아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99" y="1627634"/>
            <a:ext cx="82581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98" y="3687291"/>
            <a:ext cx="825817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6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3)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영유아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 일지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1153319"/>
            <a:ext cx="82581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3151237"/>
            <a:ext cx="825817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1" y="4528170"/>
            <a:ext cx="82581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929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4)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계획안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1677169"/>
            <a:ext cx="82581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17" y="4538439"/>
            <a:ext cx="825817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3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46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5)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특별활동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1" y="1866875"/>
            <a:ext cx="82581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12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46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5)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특별활동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99" y="1997943"/>
            <a:ext cx="82581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15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163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6)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급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식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1048171"/>
            <a:ext cx="825817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6" y="3736801"/>
            <a:ext cx="82581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99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163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6)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급식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1504578"/>
            <a:ext cx="82581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17" y="4970487"/>
            <a:ext cx="825817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4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11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6)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급식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1844824"/>
            <a:ext cx="82581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1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039380" y="6267899"/>
            <a:ext cx="15199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PPT BY. YOONYM</a:t>
            </a:r>
          </a:p>
          <a:p>
            <a:pPr algn="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http://ds1104.blog.me</a:t>
            </a:r>
            <a:endParaRPr lang="en-US" altLang="ko-KR" sz="1100" dirty="0" smtClean="0">
              <a:solidFill>
                <a:schemeClr val="bg1">
                  <a:lumMod val="6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8215" y="392306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7)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안전교육및점검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1" y="1650851"/>
            <a:ext cx="82581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60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8"/>
            <a:ext cx="4273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Ⅰ. 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기본정보</a:t>
            </a:r>
            <a:endParaRPr lang="en-US" altLang="ko-KR" sz="32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3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2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163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8)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회계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1700808"/>
            <a:ext cx="825817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1" y="3212977"/>
            <a:ext cx="825817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2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163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8)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회계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44" y="2060848"/>
            <a:ext cx="82581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2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163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8)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회계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09" y="4005064"/>
            <a:ext cx="82581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57" y="1124744"/>
            <a:ext cx="82581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2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766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9)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통합자원코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드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04" y="2780928"/>
            <a:ext cx="82581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2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5052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10)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유치원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라이센스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99" y="1794867"/>
            <a:ext cx="89439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66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440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테이블 구조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: 11)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관리자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2690812"/>
            <a:ext cx="82581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43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8215" y="392306"/>
            <a:ext cx="3539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5.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네이밍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 규칙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2" y="997987"/>
            <a:ext cx="8853289" cy="559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0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039380" y="6267899"/>
            <a:ext cx="15199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PPT BY. YOONYM</a:t>
            </a:r>
          </a:p>
          <a:p>
            <a:pPr algn="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http://ds1104.blog.me</a:t>
            </a:r>
            <a:endParaRPr lang="en-US" altLang="ko-KR" sz="1100" dirty="0" smtClean="0">
              <a:solidFill>
                <a:schemeClr val="bg1">
                  <a:lumMod val="6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8215" y="392306"/>
            <a:ext cx="3693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6.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디렉터리 구조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84"/>
          <a:stretch/>
        </p:blipFill>
        <p:spPr bwMode="auto">
          <a:xfrm>
            <a:off x="85727" y="908720"/>
            <a:ext cx="8972550" cy="5774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002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8215" y="392306"/>
            <a:ext cx="3693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6.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디렉터리 구조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2" b="30839"/>
          <a:stretch/>
        </p:blipFill>
        <p:spPr bwMode="auto">
          <a:xfrm>
            <a:off x="85727" y="1340768"/>
            <a:ext cx="8972550" cy="4943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01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8215" y="392306"/>
            <a:ext cx="3693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6.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디렉터리 구조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37"/>
          <a:stretch/>
        </p:blipFill>
        <p:spPr bwMode="auto">
          <a:xfrm>
            <a:off x="85727" y="1399306"/>
            <a:ext cx="8972550" cy="4765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18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495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Ⅰ.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기본정보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바른돋움OTFPro 3" pitchFamily="50" charset="-127"/>
                <a:ea typeface="바른돋움OTFPro 3" pitchFamily="50" charset="-127"/>
              </a:rPr>
              <a:t>1. </a:t>
            </a: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바른돋움OTFPro 3" pitchFamily="50" charset="-127"/>
                <a:ea typeface="바른돋움OTFPro 3" pitchFamily="50" charset="-127"/>
              </a:rPr>
              <a:t>개발 목적 및 방향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230688" y="1592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87894" y="2070098"/>
            <a:ext cx="2873456" cy="2873456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077126" y="2462711"/>
            <a:ext cx="2088232" cy="20882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바른돋움OTFPro 2" pitchFamily="50" charset="-127"/>
                <a:ea typeface="바른돋움OTFPro 2" pitchFamily="50" charset="-127"/>
              </a:rPr>
              <a:t>유치원 통합</a:t>
            </a:r>
            <a:endParaRPr lang="en-US" altLang="ko-KR" sz="2400" dirty="0" smtClean="0">
              <a:latin typeface="바른돋움OTFPro 2" pitchFamily="50" charset="-127"/>
              <a:ea typeface="바른돋움OTFPro 2" pitchFamily="50" charset="-127"/>
            </a:endParaRPr>
          </a:p>
          <a:p>
            <a:pPr algn="ctr"/>
            <a:r>
              <a:rPr lang="ko-KR" altLang="en-US" sz="2400" dirty="0" smtClean="0">
                <a:latin typeface="바른돋움OTFPro 2" pitchFamily="50" charset="-127"/>
                <a:ea typeface="바른돋움OTFPro 2" pitchFamily="50" charset="-127"/>
              </a:rPr>
              <a:t>관리</a:t>
            </a:r>
            <a:endParaRPr lang="en-US" altLang="ko-KR" sz="2400" dirty="0" smtClean="0">
              <a:latin typeface="바른돋움OTFPro 2" pitchFamily="50" charset="-127"/>
              <a:ea typeface="바른돋움OTFPro 2" pitchFamily="50" charset="-127"/>
            </a:endParaRPr>
          </a:p>
          <a:p>
            <a:pPr algn="ctr"/>
            <a:r>
              <a:rPr lang="ko-KR" altLang="en-US" sz="2400" dirty="0" smtClean="0">
                <a:latin typeface="바른돋움OTFPro 2" pitchFamily="50" charset="-127"/>
                <a:ea typeface="바른돋움OTFPro 2" pitchFamily="50" charset="-127"/>
              </a:rPr>
              <a:t>시스템</a:t>
            </a:r>
            <a:endParaRPr lang="ko-KR" altLang="en-US" sz="2400" dirty="0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452955" y="2079447"/>
            <a:ext cx="4374704" cy="152523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돋움OTFPro 3" pitchFamily="50" charset="-127"/>
                <a:ea typeface="바른돋움OTFPro 3" pitchFamily="50" charset="-127"/>
              </a:rPr>
              <a:t>영유아</a:t>
            </a:r>
            <a:r>
              <a:rPr lang="ko-KR" alt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돋움OTFPro 3" pitchFamily="50" charset="-127"/>
                <a:ea typeface="바른돋움OTFPro 3" pitchFamily="50" charset="-127"/>
              </a:rPr>
              <a:t> 교육기관의 업무 부담 감소로 </a:t>
            </a:r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돋움OTFPro 3" pitchFamily="50" charset="-127"/>
                <a:ea typeface="바른돋움OTFPro 3" pitchFamily="50" charset="-127"/>
              </a:rPr>
              <a:t>인한</a:t>
            </a:r>
            <a:endParaRPr lang="en-US" altLang="ko-KR" sz="1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바른돋움OTFPro 3" pitchFamily="50" charset="-127"/>
              <a:ea typeface="바른돋움OTFPro 3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돋움OTFPro 3" pitchFamily="50" charset="-127"/>
                <a:ea typeface="바른돋움OTFPro 3" pitchFamily="50" charset="-127"/>
              </a:rPr>
              <a:t>교육의 </a:t>
            </a:r>
            <a:r>
              <a:rPr lang="ko-KR" alt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돋움OTFPro 3" pitchFamily="50" charset="-127"/>
                <a:ea typeface="바른돋움OTFPro 3" pitchFamily="50" charset="-127"/>
              </a:rPr>
              <a:t>질적 향상 도모</a:t>
            </a:r>
            <a:endParaRPr lang="ko-KR" altLang="en-US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779912" y="1556792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개발목적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52955" y="4591901"/>
            <a:ext cx="4374704" cy="152523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1. </a:t>
            </a:r>
            <a:r>
              <a:rPr lang="ko-KR" altLang="en-US" sz="1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지면서류로 </a:t>
            </a:r>
            <a:r>
              <a:rPr lang="ko-KR" altLang="en-US" sz="1000" dirty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이루어지는 여러 작업을 하나의 시스템으로 </a:t>
            </a:r>
            <a:r>
              <a:rPr lang="ko-KR" altLang="en-US" sz="1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통합해 </a:t>
            </a:r>
            <a:r>
              <a:rPr lang="ko-KR" altLang="en-US" sz="1000" dirty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업</a:t>
            </a:r>
            <a:r>
              <a:rPr lang="ko-KR" altLang="en-US" sz="1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무 </a:t>
            </a:r>
            <a:r>
              <a:rPr lang="ko-KR" altLang="en-US" sz="1000" dirty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시간을 단축한다</a:t>
            </a:r>
            <a:r>
              <a:rPr lang="en-US" altLang="ko-KR" sz="1000" dirty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endParaRPr lang="en-US" altLang="ko-KR" sz="1000" dirty="0" smtClean="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  <a:p>
            <a:endParaRPr lang="en-US" altLang="ko-KR" sz="1000" dirty="0" smtClean="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2.</a:t>
            </a:r>
            <a:r>
              <a:rPr lang="ko-KR" altLang="en-US" sz="1000" dirty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 유치원 현황 정보를 시스템 내에서 즉각 확인함으로써 편리함과 </a:t>
            </a:r>
            <a:r>
              <a:rPr lang="ko-KR" altLang="en-US" sz="1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동시에 </a:t>
            </a:r>
            <a:r>
              <a:rPr lang="ko-KR" altLang="en-US" sz="1000" dirty="0" err="1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원할한</a:t>
            </a:r>
            <a:r>
              <a:rPr lang="ko-KR" altLang="en-US" sz="1000" dirty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 관리가 가능해진다</a:t>
            </a:r>
            <a:r>
              <a:rPr lang="en-US" altLang="ko-KR" sz="1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.</a:t>
            </a:r>
          </a:p>
          <a:p>
            <a:endParaRPr lang="en-US" altLang="ko-KR" sz="1000" dirty="0" smtClean="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3.</a:t>
            </a:r>
            <a:r>
              <a:rPr lang="ko-KR" altLang="en-US" sz="1000" dirty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 교육부 지정 유아 교육기관 평가 인증 대비에 도움을 준다</a:t>
            </a:r>
            <a:r>
              <a:rPr lang="en-US" altLang="ko-KR" sz="1000" dirty="0">
                <a:solidFill>
                  <a:schemeClr val="tx1"/>
                </a:solidFill>
                <a:latin typeface="바른돋움OTFPro 3" pitchFamily="50" charset="-127"/>
                <a:ea typeface="바른돋움OTFPro 3" pitchFamily="50" charset="-127"/>
              </a:rPr>
              <a:t>.</a:t>
            </a:r>
            <a:endParaRPr lang="en-US" altLang="ko-KR" sz="1000" dirty="0" smtClean="0">
              <a:solidFill>
                <a:schemeClr val="tx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79912" y="3735631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개발방향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3539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7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패키지 구조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40"/>
          <a:stretch/>
        </p:blipFill>
        <p:spPr bwMode="auto">
          <a:xfrm>
            <a:off x="1691680" y="908720"/>
            <a:ext cx="5972175" cy="549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72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3539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7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패키지 구조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97" b="34087"/>
          <a:stretch/>
        </p:blipFill>
        <p:spPr bwMode="auto">
          <a:xfrm>
            <a:off x="1691680" y="908720"/>
            <a:ext cx="5972175" cy="58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59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8215" y="392306"/>
            <a:ext cx="3539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Ⅳ.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설계사양서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7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패키지 구조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01" b="1"/>
          <a:stretch/>
        </p:blipFill>
        <p:spPr bwMode="auto">
          <a:xfrm>
            <a:off x="1691680" y="908720"/>
            <a:ext cx="5972175" cy="5879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8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Ⅴ. 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  <a:endParaRPr lang="en-US" altLang="ko-KR" sz="32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3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22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Ⅴ.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16454"/>
            <a:ext cx="4968552" cy="588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9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8"/>
            <a:ext cx="3308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Ⅵ. 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</a:t>
            </a:r>
            <a:endParaRPr lang="en-US" altLang="ko-KR" sz="32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3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43808" y="3140968"/>
            <a:ext cx="2244525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 프로시저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 및 기타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기능별 정리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2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후기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2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43808" y="3275659"/>
            <a:ext cx="0" cy="12086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4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1628800"/>
            <a:ext cx="7901709" cy="439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8215" y="392306"/>
            <a:ext cx="4735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Ⅵ.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	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어플리케이션 프로시저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"/>
          <a:stretch/>
        </p:blipFill>
        <p:spPr bwMode="auto">
          <a:xfrm>
            <a:off x="876300" y="2008410"/>
            <a:ext cx="7391400" cy="36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9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Ⅵ.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	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서버 및 기타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설정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– pom.xml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87624" y="2132856"/>
            <a:ext cx="2155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POM.XML</a:t>
            </a:r>
            <a:br>
              <a:rPr lang="en-US" altLang="ko-KR" dirty="0" smtClean="0"/>
            </a:br>
            <a:r>
              <a:rPr lang="en-US" altLang="ko-KR" dirty="0" smtClean="0"/>
              <a:t>WEB.XML</a:t>
            </a:r>
            <a:br>
              <a:rPr lang="en-US" altLang="ko-KR" dirty="0" smtClean="0"/>
            </a:br>
            <a:r>
              <a:rPr lang="en-US" altLang="ko-KR" dirty="0" smtClean="0"/>
              <a:t>SERVELT-CONTEXT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236" y="893033"/>
            <a:ext cx="3695370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&lt;?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xml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version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"1.0"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encoding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"UTF-8"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?&gt;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&lt;project </a:t>
            </a:r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xmlns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"http://maven.apache.org/POM/4.0.0" </a:t>
            </a:r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xmlns:xsi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"http://www.w3.org/2001/XMLSchema-instance"</a:t>
            </a:r>
          </a:p>
          <a:p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xsi:schemaLocation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"http://maven.apache.org/POM/4.0.0 http://maven.apache.org/maven-v4_0_0.xsd"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modelVersion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&gt;4.0.0&lt;/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modelVersion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&gt;com.cafe24&lt;/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&lt;name&gt;kindergarten&lt;/name&gt;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&lt;packaging&gt;war&lt;/packaging&gt;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&lt;version&gt;1.0.0-BUILD-SNAPSHOT&lt;/version&gt;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&lt;properties&gt;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org.springframework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-version&gt;4.3.14.RELEASE&lt;/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org.springframework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org.aspectj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-version&gt;1.6.10&lt;/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org.aspectj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&lt;org.slf4j-version&gt;1.6.6&lt;/org.slf4j-version&gt;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&lt;/properties&gt;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&lt;dependencies&gt;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https://mvnrepository.com/artifact/com.fasterxml.jackson.core/jackson-annotations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com.fasterxml.jackson.core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jackson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-annotations&lt;/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&lt;version&gt;2.9.0&lt;/version&gt;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https://mvnrepository.com/artifact/com.fasterxml.jackson.core/jackson-core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com.fasterxml.jackson.core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jackson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-core&lt;/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&lt;version&gt;2.9.4&lt;/version&gt;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https://mvnrepository.com/artifact/org.codehaus.jackson/jackson-core-asl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org.codehaus.jackson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jackson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-core-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asl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&lt;version&gt;1.9.13&lt;/version&gt;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https://mvnrepository.com/artifact/org.codehaus.jackson/jackson-mapper-asl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org.codehaus.jackson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jackson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-mapper-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asl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&lt;version&gt;1.9.13&lt;/version&gt;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https://mvnrepository.com/artifact/com.google.code.gson/gson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com.google.code.gson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gson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&lt;version&gt;2.8.2&lt;/version&gt;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 </a:t>
            </a:r>
          </a:p>
          <a:p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@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ResponseBody</a:t>
            </a:r>
            <a:r>
              <a:rPr lang="ko-KR" altLang="en-US" sz="600" dirty="0">
                <a:solidFill>
                  <a:srgbClr val="7D8C93"/>
                </a:solidFill>
                <a:latin typeface="Consolas"/>
              </a:rPr>
              <a:t>를 사용하기 위해 추가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: </a:t>
            </a:r>
            <a:r>
              <a:rPr lang="ko-KR" altLang="en-US" sz="600" dirty="0">
                <a:solidFill>
                  <a:srgbClr val="7D8C93"/>
                </a:solidFill>
                <a:latin typeface="Consolas"/>
              </a:rPr>
              <a:t>객체를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json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형태로 반환 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com.fasterxml.jackson.core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jackson-databind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&lt;version&gt;2.9.4&lt;/version&gt;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5936" y="890071"/>
            <a:ext cx="2376264" cy="57246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Mybatis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org.mybatis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mybatis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&lt;version&gt;3.4.5&lt;/version&gt;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MySql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 Connector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mysql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mysql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-connector-java&lt;/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&lt;version&gt;5.1.45&lt;/version&gt;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Mybatis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 &amp; Spring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org.mybatis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mybatis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-spring&lt;/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&lt;version&gt;1.3.1&lt;/version&gt;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Spring JDBC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org.springframework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&gt;spring-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jdbc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&lt;version&gt;${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org.springframework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-version}&lt;/version&gt;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Conncetion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 Pool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&gt;commons-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dbcp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&gt;commons-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dbcp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&lt;version&gt;1.4&lt;/version&gt;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Spring --&gt;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&lt;dependency&gt;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org.springframework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&gt;spring-context&lt;/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&lt;version&gt;${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org.springframework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-version}&lt;/version&gt;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&lt;exclusions&gt;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Exclude Commons Logging in favor of SLF4j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&lt;exclusion&gt;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&gt;commons-logging&lt;/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&gt;commons-logging&lt;/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 &lt;/exclusion&gt;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&lt;/exclusions&gt;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&lt;/dependency&gt; --&gt;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org.springframework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&gt;spring-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webmvc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&lt;version&gt;${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org.springframework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-version}&lt;/version&gt;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aopalliance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aopalliance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aopalliance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&lt;version&gt;1.0&lt;/version&gt;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</a:t>
            </a:r>
            <a:r>
              <a:rPr lang="en-US" altLang="ko-KR" sz="600" dirty="0" smtClean="0">
                <a:solidFill>
                  <a:srgbClr val="E0E2E4"/>
                </a:solidFill>
                <a:latin typeface="Consolas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97005" y="890071"/>
            <a:ext cx="2376264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AspectJ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org.aspectj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aspectjrt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&lt;version&gt;${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org.aspectj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-version}&lt;/version&gt;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Logging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&gt;org.slf4j&lt;/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&gt;slf4j-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api&lt;/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&lt;version&gt;${org.slf4j-version}&lt;/version&gt;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&gt;org.slf4j&lt;/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jcl-over-slf4j&lt;/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&lt;version&gt;${org.slf4j-version}&lt;/version&gt;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&lt;scope&gt;runtime&lt;/scope&gt;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&gt;org.slf4j&lt;/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&gt;slf4j-log4j12&lt;/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&lt;version&gt;${org.slf4j-version}&lt;/version&gt;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&lt;scope&gt;runtime&lt;/scope&gt;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&gt;log4j&lt;/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&gt;log4j&lt;/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&lt;version&gt;1.2.15&lt;/version&gt;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&lt;exclusions&gt;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&lt;exclusion&gt;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javax.mail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&gt;mail&lt;/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&lt;/exclusion&gt;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&lt;exclusion&gt;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javax.jms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jms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&lt;/exclusion&gt;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&lt;exclusion&gt;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com.sun.jdmk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jmxtools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&lt;/exclusion&gt;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&lt;exclusion&gt;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com.sun.jmx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jmxri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&lt;/exclusion&gt;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&lt;/exclusions&gt;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&lt;scope&gt;runtime&lt;/scope&gt;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@Inject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javax.inject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javax.inject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&lt;version&gt;1&lt;/version&gt;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</a:t>
            </a:r>
            <a:r>
              <a:rPr lang="en-US" altLang="ko-KR" sz="600" dirty="0" smtClean="0">
                <a:solidFill>
                  <a:srgbClr val="E0E2E4"/>
                </a:solidFill>
                <a:latin typeface="Consolas"/>
              </a:rPr>
              <a:t>&gt;</a:t>
            </a:r>
            <a:endParaRPr lang="en-US" altLang="ko-KR" sz="600" dirty="0">
              <a:solidFill>
                <a:srgbClr val="E0E2E4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9345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5186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Ⅵ.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	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서버 및 기타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설정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– pom.xml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006277"/>
            <a:ext cx="3312368" cy="18466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Servlet --&gt;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https://mvnrepository.com/artifact/javax.servlet/javax.servlet-api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javax.servlet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javax.servlet-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api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&lt;version&gt;3.1.0&lt;/version&gt;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&lt;/dependency&gt;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javax.servlet.jsp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jsp-api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&lt;version&gt;2.1&lt;/version&gt;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&lt;scope&gt;provided&lt;/scope&gt;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javax.servlet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jstl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&lt;version&gt;1.2&lt;/version&gt;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</a:t>
            </a:r>
          </a:p>
          <a:p>
            <a:endParaRPr lang="ko-KR" altLang="en-US" sz="600" dirty="0">
              <a:latin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1920" y="992917"/>
            <a:ext cx="5040560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Test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&lt;dependency&gt;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junit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junit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&lt;version&gt;4.7&lt;/version&gt;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&lt;scope&gt;test&lt;/scope&gt;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&lt;/dependency&gt;        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&lt;/dependencies&gt;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&lt;build&gt;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&lt;plugins&gt;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&lt;plugin&gt;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maven-eclipse-plugin&lt;/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&lt;version&gt;2.9&lt;/version&gt;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&lt;configuration&gt;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additionalProjectnatures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projectnature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org.springframework.ide.eclipse.core.springnature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projectnature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additionalProjectnatures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additionalBuildcommands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buildcommand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org.springframework.ide.eclipse.core.springbuilder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buildcommand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additionalBuildcommands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downloadSources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&gt;true&lt;/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downloadSources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downloadJavadocs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&gt;true&lt;/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downloadJavadocs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&lt;/configuration&gt;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&lt;/plugin&gt;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&lt;plugin&gt;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org.apache.maven.plugins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maven-compiler-plugin&lt;/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&lt;version&gt;2.5.1&lt;/version&gt;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&lt;configuration&gt;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&lt;source&gt;1.6&lt;/source&gt;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&lt;target&gt;1.6&lt;/target&gt;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compilerArgument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&gt;-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Xlint:all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compilerArgument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showWarnings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&gt;true&lt;/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showWarnings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showDeprecation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&gt;true&lt;/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showDeprecation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&lt;/configuration&gt;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&lt;/plugin&gt;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&lt;plugin&gt;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org.codehaus.mojo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groupId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exec-maven-plugin&lt;/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artifactId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&lt;version&gt;1.2.1&lt;/version&gt;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&lt;configuration&gt;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mainClass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&gt;org.test.int1.Main&lt;/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mainClass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&lt;/configuration&gt;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&lt;/plugin&gt;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&lt;/plugins&gt;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&lt;/build&gt;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&lt;/project&gt;</a:t>
            </a:r>
          </a:p>
        </p:txBody>
      </p:sp>
    </p:spTree>
    <p:extLst>
      <p:ext uri="{BB962C8B-B14F-4D97-AF65-F5344CB8AC3E}">
        <p14:creationId xmlns:p14="http://schemas.microsoft.com/office/powerpoint/2010/main" val="4577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5113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Ⅵ.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	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서버 및 기타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설정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– web.xml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75757" y="1268760"/>
            <a:ext cx="4392490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&lt;?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xml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version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"1.0"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encoding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"UTF-8"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?&gt;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&lt;web-app </a:t>
            </a:r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xmlns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"http://xmlns.jcp.org/xml/ns/</a:t>
            </a:r>
            <a:r>
              <a:rPr lang="en-US" altLang="ko-KR" sz="600" dirty="0" err="1">
                <a:solidFill>
                  <a:srgbClr val="C78D9B"/>
                </a:solidFill>
                <a:latin typeface="Consolas"/>
              </a:rPr>
              <a:t>javaee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</a:p>
          <a:p>
            <a:r>
              <a:rPr lang="en-US" altLang="ko-KR" sz="600" dirty="0">
                <a:latin typeface="Consolas"/>
              </a:rPr>
              <a:t>  </a:t>
            </a:r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xmlns:xsi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"http://www.w3.org/2001/XMLSchema-instance"</a:t>
            </a:r>
          </a:p>
          <a:p>
            <a:r>
              <a:rPr lang="en-US" altLang="ko-KR" sz="600" dirty="0">
                <a:latin typeface="Consolas"/>
              </a:rPr>
              <a:t>  </a:t>
            </a:r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xsi:schemaLocation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"http://xmlns.jcp.org/xml/ns/</a:t>
            </a:r>
            <a:r>
              <a:rPr lang="en-US" altLang="ko-KR" sz="600" dirty="0" err="1">
                <a:solidFill>
                  <a:srgbClr val="C78D9B"/>
                </a:solidFill>
                <a:latin typeface="Consolas"/>
              </a:rPr>
              <a:t>javaee</a:t>
            </a:r>
            <a:endParaRPr lang="en-US" altLang="ko-KR" sz="600" dirty="0">
              <a:solidFill>
                <a:srgbClr val="C78D9B"/>
              </a:solidFill>
              <a:latin typeface="Consolas"/>
            </a:endParaRPr>
          </a:p>
          <a:p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                      http://xmlns.jcp.org/xml/ns/javaee/web-app_3_1.xsd"</a:t>
            </a:r>
          </a:p>
          <a:p>
            <a:r>
              <a:rPr lang="en-US" altLang="ko-KR" sz="600" dirty="0">
                <a:latin typeface="Consolas"/>
              </a:rPr>
              <a:t> 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version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"3.1"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Processes application requests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&lt;servlet&gt;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&lt;servlet-name&gt;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appServlet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&lt;/servlet-name&gt;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&lt;servlet-class&gt;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org.springframework.web.servlet.DispatcherServlet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&lt;/servlet-class&gt;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init-param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param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-name&gt;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contextConfigLocation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param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-name&gt;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param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-value&gt;/WEB-INF/spring/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servlet-context.xml&lt;/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param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-value&gt;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init-param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&lt;load-on-startup&gt;1&lt;/load-on-startup&gt;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&lt;multipart-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config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&lt;location&gt;c:\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temp&lt;/location&gt;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&lt;max-file-size&gt;-1&lt;/max-file-size&gt;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&lt;max-request-size&gt;-1&lt;/max-request-size&gt;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&lt;file-size-threshold&gt;-1&lt;/file-size-threshold&gt;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&lt;/multipart-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config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&lt;/servlet&gt;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&lt;servlet-mapping&gt;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&lt;servlet-name&gt;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appServlet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&lt;/servlet-name&gt;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url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-pattern&gt;/&lt;/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url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-pattern&gt;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&lt;/servlet-mapping&gt;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ko-KR" altLang="en-US" sz="600" dirty="0">
                <a:solidFill>
                  <a:srgbClr val="7D8C93"/>
                </a:solidFill>
                <a:latin typeface="Consolas"/>
              </a:rPr>
              <a:t>추가된 필터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&lt;filter&gt;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&lt;display-name&gt;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CharacterEncodingFilter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&lt;/display-name&gt;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&lt;filter-name&gt;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CharacterEncodingFilter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&lt;/filter-name&gt;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&lt;filter-class&gt;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org.springframework.web.filter.CharacterEncodingFilter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&lt;/filter-class&gt;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init-param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&lt;description&gt;&lt;/description&gt;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param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-name&gt;encoding&lt;/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param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-name&gt;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param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-value&gt;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utf-8&lt;/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param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-value&gt;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init-param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&lt;/filter&gt;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&lt;filter-mapping&gt;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&lt;filter-name&gt;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CharacterEncodingFilter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&lt;/filter-name&gt;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url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-pattern&gt;/*&lt;/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url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-pattern&gt;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&lt;/filter-mapping&gt;</a:t>
            </a:r>
          </a:p>
          <a:p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 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&lt;/web-app&gt;</a:t>
            </a:r>
            <a:endParaRPr lang="ko-KR" altLang="en-US" sz="4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149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1451" y="1340768"/>
            <a:ext cx="8199388" cy="50953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215" y="392306"/>
            <a:ext cx="4400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Ⅰ.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기본정보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바른돋움OTFPro 3" pitchFamily="50" charset="-127"/>
                <a:ea typeface="바른돋움OTFPro 3" pitchFamily="50" charset="-127"/>
              </a:rPr>
              <a:t>2. </a:t>
            </a: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바른돋움OTFPro 3" pitchFamily="50" charset="-127"/>
                <a:ea typeface="바른돋움OTFPro 3" pitchFamily="50" charset="-127"/>
              </a:rPr>
              <a:t>개발 기간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  <a:latin typeface="바른돋움OTFPro 3" pitchFamily="50" charset="-127"/>
              <a:ea typeface="바른돋움OTFPro 3" pitchFamily="50" charset="-127"/>
            </a:endParaRPr>
          </a:p>
          <a:p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230688" y="1592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" t="2210" r="2658" b="1842"/>
          <a:stretch/>
        </p:blipFill>
        <p:spPr>
          <a:xfrm>
            <a:off x="556092" y="1380660"/>
            <a:ext cx="3022759" cy="24278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" b="2104"/>
          <a:stretch/>
        </p:blipFill>
        <p:spPr>
          <a:xfrm>
            <a:off x="547375" y="3966789"/>
            <a:ext cx="3059243" cy="24037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90850" y="3218960"/>
            <a:ext cx="792193" cy="28803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54410" y="3516517"/>
            <a:ext cx="1656184" cy="28803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606619" y="1380660"/>
            <a:ext cx="3052913" cy="2427822"/>
            <a:chOff x="4759448" y="956346"/>
            <a:chExt cx="3052913" cy="242782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3" r="1817" b="3362"/>
            <a:stretch/>
          </p:blipFill>
          <p:spPr>
            <a:xfrm>
              <a:off x="4761495" y="956346"/>
              <a:ext cx="3050865" cy="2427822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6588224" y="1847490"/>
              <a:ext cx="1224136" cy="288032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759448" y="2162320"/>
              <a:ext cx="2116807" cy="288032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034795" y="2162320"/>
              <a:ext cx="777566" cy="28803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766245" y="2471828"/>
              <a:ext cx="3046116" cy="28803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766245" y="2782730"/>
              <a:ext cx="3046116" cy="28803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766244" y="3089812"/>
              <a:ext cx="1749971" cy="28803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823951" y="4857036"/>
            <a:ext cx="782668" cy="28803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47374" y="5171175"/>
            <a:ext cx="2639571" cy="28803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23975" y="5482809"/>
            <a:ext cx="1368152" cy="28803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335252" y="5482809"/>
            <a:ext cx="1271367" cy="288032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47374" y="5782227"/>
            <a:ext cx="3059245" cy="288032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47374" y="6079021"/>
            <a:ext cx="3059245" cy="288032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28646" y="3966789"/>
            <a:ext cx="3052914" cy="2427823"/>
            <a:chOff x="4759448" y="3542475"/>
            <a:chExt cx="3052914" cy="242782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3" t="2450" r="1591" b="2280"/>
            <a:stretch/>
          </p:blipFill>
          <p:spPr>
            <a:xfrm>
              <a:off x="4766245" y="3542475"/>
              <a:ext cx="3034778" cy="2427823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4759448" y="4458829"/>
              <a:ext cx="3041575" cy="288032"/>
            </a:xfrm>
            <a:prstGeom prst="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766246" y="4763208"/>
              <a:ext cx="3046116" cy="288032"/>
            </a:xfrm>
            <a:prstGeom prst="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766245" y="5066039"/>
              <a:ext cx="2657333" cy="288032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691008" y="1530469"/>
            <a:ext cx="21346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 smtClean="0"/>
          </a:p>
          <a:p>
            <a:r>
              <a:rPr lang="en-US" altLang="ko-KR" sz="1050" b="1" dirty="0" smtClean="0"/>
              <a:t>1</a:t>
            </a:r>
            <a:r>
              <a:rPr lang="ko-KR" altLang="en-US" sz="1050" b="1" dirty="0" smtClean="0"/>
              <a:t>월 </a:t>
            </a:r>
            <a:r>
              <a:rPr lang="en-US" altLang="ko-KR" sz="1050" b="1" dirty="0" smtClean="0"/>
              <a:t>26</a:t>
            </a:r>
            <a:r>
              <a:rPr lang="ko-KR" altLang="en-US" sz="1050" b="1" dirty="0" smtClean="0"/>
              <a:t>일</a:t>
            </a:r>
            <a:r>
              <a:rPr lang="en-US" altLang="ko-KR" sz="1050" b="1" dirty="0" smtClean="0"/>
              <a:t>~ 2</a:t>
            </a:r>
            <a:r>
              <a:rPr lang="ko-KR" altLang="en-US" sz="1050" b="1" dirty="0" smtClean="0"/>
              <a:t>월 </a:t>
            </a:r>
            <a:r>
              <a:rPr lang="en-US" altLang="ko-KR" sz="1050" b="1" dirty="0" smtClean="0"/>
              <a:t>8</a:t>
            </a:r>
            <a:r>
              <a:rPr lang="ko-KR" altLang="en-US" sz="1050" b="1" dirty="0" smtClean="0"/>
              <a:t>일</a:t>
            </a:r>
            <a:endParaRPr lang="en-US" altLang="ko-KR" sz="1050" b="1" dirty="0" smtClean="0"/>
          </a:p>
          <a:p>
            <a:r>
              <a:rPr lang="en-US" altLang="ko-KR" sz="1000" dirty="0" smtClean="0"/>
              <a:t>: </a:t>
            </a:r>
            <a:r>
              <a:rPr lang="ko-KR" altLang="en-US" sz="1000" dirty="0"/>
              <a:t>프로젝트 주제 선정 및 사전조사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50" b="1" dirty="0" smtClean="0"/>
              <a:t>2</a:t>
            </a:r>
            <a:r>
              <a:rPr lang="ko-KR" altLang="en-US" sz="1050" b="1" dirty="0" smtClean="0"/>
              <a:t>월 </a:t>
            </a:r>
            <a:r>
              <a:rPr lang="en-US" altLang="ko-KR" sz="1050" b="1" dirty="0"/>
              <a:t>9</a:t>
            </a:r>
            <a:r>
              <a:rPr lang="ko-KR" altLang="en-US" sz="1050" b="1" dirty="0" smtClean="0"/>
              <a:t>일 </a:t>
            </a:r>
            <a:r>
              <a:rPr lang="en-US" altLang="ko-KR" sz="1050" b="1" dirty="0" smtClean="0"/>
              <a:t>~ 2</a:t>
            </a:r>
            <a:r>
              <a:rPr lang="ko-KR" altLang="en-US" sz="1050" b="1" dirty="0" smtClean="0"/>
              <a:t>월 </a:t>
            </a:r>
            <a:r>
              <a:rPr lang="en-US" altLang="ko-KR" sz="1050" b="1" dirty="0" smtClean="0"/>
              <a:t>28</a:t>
            </a:r>
            <a:r>
              <a:rPr lang="ko-KR" altLang="en-US" sz="1050" b="1" dirty="0" smtClean="0"/>
              <a:t>일</a:t>
            </a:r>
            <a:endParaRPr lang="en-US" altLang="ko-KR" sz="1050" b="1" dirty="0" smtClean="0"/>
          </a:p>
          <a:p>
            <a:r>
              <a:rPr lang="en-US" altLang="ko-KR" sz="1000" dirty="0" smtClean="0"/>
              <a:t>: </a:t>
            </a:r>
            <a:r>
              <a:rPr lang="ko-KR" altLang="en-US" sz="1000" dirty="0"/>
              <a:t>프로젝트 </a:t>
            </a:r>
            <a:r>
              <a:rPr lang="ko-KR" altLang="en-US" sz="1000" dirty="0" smtClean="0"/>
              <a:t>설계</a:t>
            </a:r>
            <a:endParaRPr lang="en-US" altLang="ko-KR" sz="1000" dirty="0" smtClean="0"/>
          </a:p>
          <a:p>
            <a:r>
              <a:rPr lang="en-US" altLang="ko-KR" sz="1000" dirty="0" smtClean="0"/>
              <a:t> (</a:t>
            </a:r>
            <a:r>
              <a:rPr lang="ko-KR" altLang="en-US" sz="1000" dirty="0"/>
              <a:t>기능정의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 구상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smtClean="0"/>
              <a:t> 설계자료 </a:t>
            </a:r>
            <a:r>
              <a:rPr lang="ko-KR" altLang="en-US" sz="1000" dirty="0"/>
              <a:t>취합</a:t>
            </a:r>
            <a:r>
              <a:rPr lang="en-US" altLang="ko-KR" sz="1000" dirty="0"/>
              <a:t>, </a:t>
            </a:r>
            <a:endParaRPr lang="en-US" altLang="ko-KR" sz="1000" dirty="0" smtClean="0"/>
          </a:p>
          <a:p>
            <a:r>
              <a:rPr lang="ko-KR" altLang="en-US" sz="1000" dirty="0" smtClean="0"/>
              <a:t> 수정 </a:t>
            </a:r>
            <a:r>
              <a:rPr lang="ko-KR" altLang="en-US" sz="1000" dirty="0"/>
              <a:t>및 </a:t>
            </a:r>
            <a:r>
              <a:rPr lang="ko-KR" altLang="en-US" sz="1000" dirty="0" smtClean="0"/>
              <a:t>보완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50" b="1" dirty="0"/>
              <a:t>3</a:t>
            </a:r>
            <a:r>
              <a:rPr lang="ko-KR" altLang="en-US" sz="1050" b="1" dirty="0"/>
              <a:t>월 </a:t>
            </a:r>
            <a:r>
              <a:rPr lang="en-US" altLang="ko-KR" sz="1050" b="1" dirty="0"/>
              <a:t>2</a:t>
            </a:r>
            <a:r>
              <a:rPr lang="ko-KR" altLang="en-US" sz="1050" b="1" dirty="0"/>
              <a:t>일 </a:t>
            </a:r>
            <a:r>
              <a:rPr lang="en-US" altLang="ko-KR" sz="1050" b="1" dirty="0"/>
              <a:t>~ 3</a:t>
            </a:r>
            <a:r>
              <a:rPr lang="ko-KR" altLang="en-US" sz="1050" b="1" dirty="0"/>
              <a:t>월 </a:t>
            </a:r>
            <a:r>
              <a:rPr lang="en-US" altLang="ko-KR" sz="1050" b="1" dirty="0"/>
              <a:t>9</a:t>
            </a:r>
            <a:r>
              <a:rPr lang="ko-KR" altLang="en-US" sz="1050" b="1" dirty="0"/>
              <a:t>일</a:t>
            </a:r>
            <a:endParaRPr lang="en-US" altLang="ko-KR" sz="1050" b="1" dirty="0"/>
          </a:p>
          <a:p>
            <a:r>
              <a:rPr lang="en-US" altLang="ko-KR" sz="1000" dirty="0"/>
              <a:t>: ERD </a:t>
            </a:r>
            <a:r>
              <a:rPr lang="ko-KR" altLang="en-US" sz="1000" dirty="0"/>
              <a:t>작업 및 </a:t>
            </a:r>
            <a:r>
              <a:rPr lang="ko-KR" altLang="en-US" sz="1000" dirty="0" err="1"/>
              <a:t>메서드</a:t>
            </a:r>
            <a:r>
              <a:rPr lang="en-US" altLang="ko-KR" sz="1000" dirty="0" smtClean="0"/>
              <a:t>,</a:t>
            </a:r>
          </a:p>
          <a:p>
            <a:r>
              <a:rPr lang="ko-KR" altLang="en-US" sz="1000" dirty="0" smtClean="0"/>
              <a:t> 패키지 </a:t>
            </a:r>
            <a:r>
              <a:rPr lang="ko-KR" altLang="en-US" sz="1000" dirty="0"/>
              <a:t>정리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50" b="1" dirty="0"/>
              <a:t>3</a:t>
            </a:r>
            <a:r>
              <a:rPr lang="ko-KR" altLang="en-US" sz="1050" b="1" dirty="0"/>
              <a:t>월 </a:t>
            </a:r>
            <a:r>
              <a:rPr lang="en-US" altLang="ko-KR" sz="1050" b="1" dirty="0"/>
              <a:t>12</a:t>
            </a:r>
            <a:r>
              <a:rPr lang="ko-KR" altLang="en-US" sz="1050" b="1" dirty="0"/>
              <a:t>일</a:t>
            </a:r>
            <a:r>
              <a:rPr lang="en-US" altLang="ko-KR" sz="1050" b="1" dirty="0"/>
              <a:t> ~ 3</a:t>
            </a:r>
            <a:r>
              <a:rPr lang="ko-KR" altLang="en-US" sz="1050" b="1" dirty="0"/>
              <a:t>월 </a:t>
            </a:r>
            <a:r>
              <a:rPr lang="en-US" altLang="ko-KR" sz="1050" b="1" dirty="0"/>
              <a:t>14</a:t>
            </a:r>
            <a:r>
              <a:rPr lang="ko-KR" altLang="en-US" sz="1050" b="1" dirty="0"/>
              <a:t>일</a:t>
            </a:r>
            <a:endParaRPr lang="en-US" altLang="ko-KR" sz="1050" b="1" dirty="0"/>
          </a:p>
          <a:p>
            <a:r>
              <a:rPr lang="en-US" altLang="ko-KR" sz="1000" dirty="0"/>
              <a:t>: </a:t>
            </a:r>
            <a:r>
              <a:rPr lang="ko-KR" altLang="en-US" sz="1000" dirty="0"/>
              <a:t>서버 설정</a:t>
            </a:r>
          </a:p>
          <a:p>
            <a:r>
              <a:rPr lang="ko-KR" altLang="en-US" sz="1000" dirty="0" smtClean="0"/>
              <a:t> 개발환경 </a:t>
            </a:r>
            <a:r>
              <a:rPr lang="ko-KR" altLang="en-US" sz="1000" dirty="0"/>
              <a:t>설정</a:t>
            </a:r>
          </a:p>
          <a:p>
            <a:r>
              <a:rPr lang="en-US" altLang="ko-KR" sz="1000" dirty="0" smtClean="0"/>
              <a:t> Hosting </a:t>
            </a:r>
            <a:r>
              <a:rPr lang="ko-KR" altLang="en-US" sz="1000" dirty="0"/>
              <a:t>설정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50" b="1" dirty="0"/>
              <a:t>3</a:t>
            </a:r>
            <a:r>
              <a:rPr lang="ko-KR" altLang="en-US" sz="1050" b="1" dirty="0"/>
              <a:t>월 </a:t>
            </a:r>
            <a:r>
              <a:rPr lang="en-US" altLang="ko-KR" sz="1050" b="1" dirty="0"/>
              <a:t>15</a:t>
            </a:r>
            <a:r>
              <a:rPr lang="ko-KR" altLang="en-US" sz="1050" b="1" dirty="0"/>
              <a:t>일</a:t>
            </a:r>
            <a:r>
              <a:rPr lang="en-US" altLang="ko-KR" sz="1050" b="1" dirty="0"/>
              <a:t> ~ 4</a:t>
            </a:r>
            <a:r>
              <a:rPr lang="ko-KR" altLang="en-US" sz="1050" b="1" dirty="0"/>
              <a:t>월 </a:t>
            </a:r>
            <a:r>
              <a:rPr lang="en-US" altLang="ko-KR" sz="1050" b="1" dirty="0"/>
              <a:t>13</a:t>
            </a:r>
            <a:r>
              <a:rPr lang="ko-KR" altLang="en-US" sz="1050" b="1" dirty="0"/>
              <a:t>일</a:t>
            </a:r>
            <a:endParaRPr lang="en-US" altLang="ko-KR" sz="1050" b="1" dirty="0"/>
          </a:p>
          <a:p>
            <a:r>
              <a:rPr lang="en-US" altLang="ko-KR" sz="1000" dirty="0"/>
              <a:t>: </a:t>
            </a:r>
            <a:r>
              <a:rPr lang="ko-KR" altLang="en-US" sz="1000" dirty="0"/>
              <a:t>기능 </a:t>
            </a:r>
            <a:r>
              <a:rPr lang="ko-KR" altLang="en-US" sz="1000" dirty="0" smtClean="0"/>
              <a:t>구현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 (</a:t>
            </a:r>
            <a:r>
              <a:rPr lang="ko-KR" altLang="en-US" sz="1000" dirty="0"/>
              <a:t>개인 분담 프로그래밍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50" b="1" dirty="0"/>
              <a:t>4</a:t>
            </a:r>
            <a:r>
              <a:rPr lang="ko-KR" altLang="en-US" sz="1050" b="1" dirty="0"/>
              <a:t>월 </a:t>
            </a:r>
            <a:r>
              <a:rPr lang="en-US" altLang="ko-KR" sz="1050" b="1" dirty="0"/>
              <a:t>15</a:t>
            </a:r>
            <a:r>
              <a:rPr lang="ko-KR" altLang="en-US" sz="1050" b="1" dirty="0"/>
              <a:t>일 </a:t>
            </a:r>
            <a:r>
              <a:rPr lang="en-US" altLang="ko-KR" sz="1050" b="1" dirty="0"/>
              <a:t>~ 4</a:t>
            </a:r>
            <a:r>
              <a:rPr lang="ko-KR" altLang="en-US" sz="1050" b="1" dirty="0"/>
              <a:t>월 </a:t>
            </a:r>
            <a:r>
              <a:rPr lang="en-US" altLang="ko-KR" sz="1050" b="1" dirty="0"/>
              <a:t>20</a:t>
            </a:r>
            <a:r>
              <a:rPr lang="ko-KR" altLang="en-US" sz="1050" b="1" dirty="0"/>
              <a:t>일</a:t>
            </a:r>
            <a:endParaRPr lang="en-US" altLang="ko-KR" sz="1050" b="1" dirty="0"/>
          </a:p>
          <a:p>
            <a:r>
              <a:rPr lang="en-US" altLang="ko-KR" sz="1000" dirty="0"/>
              <a:t>: </a:t>
            </a:r>
            <a:r>
              <a:rPr lang="ko-KR" altLang="en-US" sz="1000" dirty="0"/>
              <a:t>테스트</a:t>
            </a:r>
            <a:r>
              <a:rPr lang="en-US" altLang="ko-KR" sz="1000" dirty="0"/>
              <a:t>, </a:t>
            </a:r>
            <a:r>
              <a:rPr lang="ko-KR" altLang="en-US" sz="1000" dirty="0"/>
              <a:t>오류 수정 및 보완</a:t>
            </a:r>
          </a:p>
          <a:p>
            <a:r>
              <a:rPr lang="ko-KR" altLang="en-US" sz="1000" dirty="0" smtClean="0"/>
              <a:t> 미완성 </a:t>
            </a:r>
            <a:r>
              <a:rPr lang="ko-KR" altLang="en-US" sz="1000" dirty="0"/>
              <a:t>기능 </a:t>
            </a:r>
            <a:r>
              <a:rPr lang="ko-KR" altLang="en-US" sz="1000" dirty="0" smtClean="0"/>
              <a:t>구현</a:t>
            </a:r>
            <a:endParaRPr lang="en-US" altLang="ko-KR" sz="1000" dirty="0"/>
          </a:p>
          <a:p>
            <a:r>
              <a:rPr lang="ko-KR" altLang="en-US" sz="1000" dirty="0" smtClean="0"/>
              <a:t> 완료보고서 </a:t>
            </a:r>
            <a:r>
              <a:rPr lang="ko-KR" altLang="en-US" sz="1000" dirty="0"/>
              <a:t>작성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25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595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Ⅵ.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	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서버 및 기타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설정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– servlet-context.xml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55678" y="1290240"/>
            <a:ext cx="5832648" cy="41549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&lt;?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xml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version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"1.0"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encoding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"UTF-8"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?&gt;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&lt;beans </a:t>
            </a:r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xmlns:mvc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"http://www.springframework.org/schema/mvc"</a:t>
            </a:r>
          </a:p>
          <a:p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xmlns:xsi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"http://www.w3.org/2001/XMLSchema-instance"</a:t>
            </a:r>
          </a:p>
          <a:p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xmlns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"http://www.springframework.org/schema/beans"</a:t>
            </a:r>
          </a:p>
          <a:p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xmlns:context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"http://www.springframework.org/schema/context"</a:t>
            </a:r>
          </a:p>
          <a:p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xmlns:tx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"http://www.springframework.org/schema/tx"</a:t>
            </a:r>
          </a:p>
          <a:p>
            <a:r>
              <a:rPr lang="en-US" altLang="ko-KR" sz="600" dirty="0" err="1">
                <a:solidFill>
                  <a:srgbClr val="678CB1"/>
                </a:solidFill>
                <a:latin typeface="Consolas"/>
              </a:rPr>
              <a:t>xsi:schemaLocation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"http://www.springframework.org/schema/mvc http://www.springframework.org/schema/mvc/spring-mvc.xsd</a:t>
            </a:r>
          </a:p>
          <a:p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http://www.springframework.org/schema/beans http://www.springframework.org/schema/beans/spring-beans.xsd</a:t>
            </a:r>
          </a:p>
          <a:p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http://www.springframework.org/schema/context http://www.springframework.org/schema/context/spring-context.xsd</a:t>
            </a:r>
          </a:p>
          <a:p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http://www.springframework.org/schema/tx http://www.springframework.org/schema/tx/spring-tx-4.3.xsd"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DispatcherServlet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 Context: defines this servlet's request-processing infrastructure --&gt;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Enables the Spring MVC @Controller programming model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mvc:annotation-driven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/&gt;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Handles HTTP GET requests for /resources/** by efficiently serving up static resources in the ${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webappRoot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}/resources directory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mvc:resources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mapping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"/resources/**"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location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"/resources/" 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Resolves views selected for rendering by @Controllers to .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jsp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 resources in the /WEB-INF/views directory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&lt;bean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class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"org.springframework.web.servlet.view.InternalResourceViewResolver"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&lt;property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name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prefix" </a:t>
            </a:r>
            <a:r>
              <a:rPr lang="en-US" altLang="ko-KR" sz="600" u="sng" dirty="0">
                <a:solidFill>
                  <a:srgbClr val="678CB1"/>
                </a:solidFill>
                <a:latin typeface="Consolas"/>
              </a:rPr>
              <a:t>value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"/WEB-INF/views/" 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&lt;property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name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suffix" </a:t>
            </a:r>
            <a:r>
              <a:rPr lang="en-US" altLang="ko-KR" sz="600" u="sng" dirty="0">
                <a:solidFill>
                  <a:srgbClr val="678CB1"/>
                </a:solidFill>
                <a:latin typeface="Consolas"/>
              </a:rPr>
              <a:t>value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".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jsp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&lt;/bean&gt;</a:t>
            </a:r>
          </a:p>
          <a:p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 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context:component-scan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base-package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"com.cafe24.hanboa" 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endParaRPr lang="ko-KR" altLang="en-US" sz="600" dirty="0">
              <a:latin typeface="Consolas"/>
            </a:endParaRPr>
          </a:p>
          <a:p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  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ko-KR" altLang="en-US" sz="600" dirty="0">
                <a:solidFill>
                  <a:srgbClr val="7D8C93"/>
                </a:solidFill>
                <a:latin typeface="Consolas"/>
              </a:rPr>
              <a:t>커넥션 풀 설정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&lt;bean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 err="1">
                <a:solidFill>
                  <a:srgbClr val="C78D9B"/>
                </a:solidFill>
                <a:latin typeface="Consolas"/>
              </a:rPr>
              <a:t>dataSource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class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 err="1">
                <a:solidFill>
                  <a:srgbClr val="C78D9B"/>
                </a:solidFill>
                <a:latin typeface="Consolas"/>
              </a:rPr>
              <a:t>org.apache.commons.dbcp.BasicDataSource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&lt;property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name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driverClassName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u="sng" dirty="0">
                <a:solidFill>
                  <a:srgbClr val="678CB1"/>
                </a:solidFill>
                <a:latin typeface="Consolas"/>
              </a:rPr>
              <a:t>value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com.mysql.jdbc.Driver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&lt;property name="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url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" value="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jdbc:mysql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://hanboa.cafe24.com/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hanboa?useUnicode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=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true&amp;amp;characterEncoding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=utf-8"/&gt; 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&lt;property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name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url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u="sng" dirty="0">
                <a:solidFill>
                  <a:srgbClr val="678CB1"/>
                </a:solidFill>
                <a:latin typeface="Consolas"/>
              </a:rPr>
              <a:t>value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jdbc:mysql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://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localhost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/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hanboa?useUnicode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=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true&amp;amp;characterEncoding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=utf-8"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&lt;property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name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username" </a:t>
            </a:r>
            <a:r>
              <a:rPr lang="en-US" altLang="ko-KR" sz="600" u="sng" dirty="0">
                <a:solidFill>
                  <a:srgbClr val="678CB1"/>
                </a:solidFill>
                <a:latin typeface="Consolas"/>
              </a:rPr>
              <a:t>value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&lt;property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name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password" </a:t>
            </a:r>
            <a:r>
              <a:rPr lang="en-US" altLang="ko-KR" sz="600" u="sng" dirty="0">
                <a:solidFill>
                  <a:srgbClr val="678CB1"/>
                </a:solidFill>
                <a:latin typeface="Consolas"/>
              </a:rPr>
              <a:t>value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"ksmart!123"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&lt;/bean&gt;</a:t>
            </a:r>
          </a:p>
          <a:p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 </a:t>
            </a:r>
          </a:p>
          <a:p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 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connection</a:t>
            </a:r>
            <a:r>
              <a:rPr lang="ko-KR" altLang="en-US" sz="600" dirty="0">
                <a:solidFill>
                  <a:srgbClr val="7D8C93"/>
                </a:solidFill>
                <a:latin typeface="Consolas"/>
              </a:rPr>
              <a:t>가진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tx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기능을 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spring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에게 위임 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&lt;bean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 err="1">
                <a:solidFill>
                  <a:srgbClr val="C78D9B"/>
                </a:solidFill>
                <a:latin typeface="Consolas"/>
              </a:rPr>
              <a:t>transactionManager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class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"org.springframework.jdbc.datasource.DataSourceTransactionManager"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&lt;property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name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dataSource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u="sng" dirty="0">
                <a:solidFill>
                  <a:srgbClr val="678CB1"/>
                </a:solidFill>
                <a:latin typeface="Consolas"/>
              </a:rPr>
              <a:t>ref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dataSource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&lt;/bean&gt;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tx:annotation-driven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/&gt;</a:t>
            </a:r>
          </a:p>
          <a:p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ko-KR" altLang="en-US" sz="600" dirty="0">
                <a:solidFill>
                  <a:srgbClr val="7D8C93"/>
                </a:solidFill>
                <a:latin typeface="Consolas"/>
              </a:rPr>
              <a:t>트랜잭션 관련 빈을 자동 등록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--&gt;</a:t>
            </a:r>
          </a:p>
          <a:p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tx:annotation-driven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proxy-target-class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"true"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9325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595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Ⅵ.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	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서버 및 기타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설정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– servlet-context.xml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83770" y="1329149"/>
            <a:ext cx="4176464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/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mybatis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 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세션생성을 위한 </a:t>
            </a:r>
            <a:r>
              <a:rPr lang="ko-KR" altLang="en-US" sz="600" u="sng" dirty="0" err="1">
                <a:solidFill>
                  <a:srgbClr val="7D8C93"/>
                </a:solidFill>
                <a:latin typeface="Consolas"/>
              </a:rPr>
              <a:t>팩토리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 생성 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--&gt;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&lt;bean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 err="1">
                <a:solidFill>
                  <a:srgbClr val="C78D9B"/>
                </a:solidFill>
                <a:latin typeface="Consolas"/>
              </a:rPr>
              <a:t>sqlSessionFactory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class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 err="1">
                <a:solidFill>
                  <a:srgbClr val="C78D9B"/>
                </a:solidFill>
                <a:latin typeface="Consolas"/>
              </a:rPr>
              <a:t>org.mybatis.spring.SqlSessionFactoryBean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pPr lvl="0"/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      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mybatis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 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세션생성시 사용할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dataSource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주입 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--&gt;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&lt;property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name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dataSource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u="sng" dirty="0">
                <a:solidFill>
                  <a:srgbClr val="678CB1"/>
                </a:solidFill>
                <a:latin typeface="Consolas"/>
              </a:rPr>
              <a:t>ref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dataSource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pPr lvl="0"/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      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mybatis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 </a:t>
            </a:r>
            <a:r>
              <a:rPr lang="ko-KR" altLang="en-US" sz="600" u="sng" dirty="0" err="1">
                <a:solidFill>
                  <a:srgbClr val="7D8C93"/>
                </a:solidFill>
                <a:latin typeface="Consolas"/>
              </a:rPr>
              <a:t>세션생성후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 쿼리를 </a:t>
            </a:r>
            <a:r>
              <a:rPr lang="ko-KR" altLang="en-US" sz="600" u="sng" dirty="0" err="1">
                <a:solidFill>
                  <a:srgbClr val="7D8C93"/>
                </a:solidFill>
                <a:latin typeface="Consolas"/>
              </a:rPr>
              <a:t>실행시킬때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 사용할 쿼리위치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(</a:t>
            </a:r>
            <a:r>
              <a:rPr lang="ko-KR" altLang="en-US" sz="600" u="sng" dirty="0" err="1">
                <a:solidFill>
                  <a:srgbClr val="7D8C93"/>
                </a:solidFill>
                <a:latin typeface="Consolas"/>
              </a:rPr>
              <a:t>메퍼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)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설정 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--&gt;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&lt;property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name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 err="1">
                <a:solidFill>
                  <a:srgbClr val="C78D9B"/>
                </a:solidFill>
                <a:latin typeface="Consolas"/>
              </a:rPr>
              <a:t>mapperLocations</a:t>
            </a:r>
            <a:r>
              <a:rPr lang="en-US" altLang="ko-KR" sz="600" u="sng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&lt;list&gt;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/teacher/TeacherMapper.xml&lt;/value&gt;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/feeding/FeedingMapper.xml&lt;/value&gt;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/program/ProgramMapper.xml&lt;/value&gt;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/client/ClientMapper.xml&lt;/value&gt;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/kids/KidsMapper.xml&lt;/value&gt; 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/attendance/AttendanceMapper.xml&lt;/value&gt;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/report/ReportMapper.xml&lt;/value&gt;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/safety/SafetyMapper.xml&lt;/value&gt;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/contract/ContractMapper.xml&lt;/value&gt;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totalResource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/TotalResourceMapper.xml&lt;/value&gt;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classformation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/ClassMapper.xml&lt;/value&gt;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/license/LicenseMapper.xml&lt;/value&gt;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/plan/PlanMapper.xml&lt;/value&gt;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/AdminMapper.xml&lt;/value&gt;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    &lt;value&gt;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classpath:com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/cafe24/</a:t>
            </a:r>
            <a:r>
              <a:rPr lang="en-US" altLang="ko-KR" sz="600" u="sng" dirty="0" err="1">
                <a:solidFill>
                  <a:srgbClr val="E0E2E4"/>
                </a:solidFill>
                <a:latin typeface="Consolas"/>
              </a:rPr>
              <a:t>hanboa</a:t>
            </a:r>
            <a:r>
              <a:rPr lang="en-US" altLang="ko-KR" sz="600" u="sng" dirty="0">
                <a:solidFill>
                  <a:srgbClr val="E0E2E4"/>
                </a:solidFill>
                <a:latin typeface="Consolas"/>
              </a:rPr>
              <a:t>/statement/StatementMapper.xml&lt;/value&gt;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    &lt;/list&gt;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&lt;/property&gt;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&lt;/bean&gt;</a:t>
            </a:r>
          </a:p>
          <a:p>
            <a:pPr lvl="0"/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  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mybatis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를 사용하여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db</a:t>
            </a:r>
            <a:r>
              <a:rPr lang="ko-KR" altLang="en-US" sz="600" u="sng" dirty="0" err="1">
                <a:solidFill>
                  <a:srgbClr val="7D8C93"/>
                </a:solidFill>
                <a:latin typeface="Consolas"/>
              </a:rPr>
              <a:t>에접속하여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 쿼리를 보내는 주체인 </a:t>
            </a:r>
            <a:r>
              <a:rPr lang="en-US" altLang="ko-KR" sz="600" u="sng" dirty="0" err="1">
                <a:solidFill>
                  <a:srgbClr val="7D8C93"/>
                </a:solidFill>
                <a:latin typeface="Consolas"/>
              </a:rPr>
              <a:t>SqlSessionTemplate</a:t>
            </a:r>
            <a:r>
              <a:rPr lang="ko-KR" altLang="en-US" sz="600" u="sng" dirty="0">
                <a:solidFill>
                  <a:srgbClr val="7D8C93"/>
                </a:solidFill>
                <a:latin typeface="Consolas"/>
              </a:rPr>
              <a:t>빈 생성</a:t>
            </a:r>
            <a:r>
              <a:rPr lang="en-US" altLang="ko-KR" sz="600" u="sng" dirty="0">
                <a:solidFill>
                  <a:srgbClr val="7D8C93"/>
                </a:solidFill>
                <a:latin typeface="Consolas"/>
              </a:rPr>
              <a:t>--&gt;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&lt;bean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 err="1">
                <a:solidFill>
                  <a:srgbClr val="C78D9B"/>
                </a:solidFill>
                <a:latin typeface="Consolas"/>
              </a:rPr>
              <a:t>sqlSessionTemplate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class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 err="1">
                <a:solidFill>
                  <a:srgbClr val="C78D9B"/>
                </a:solidFill>
                <a:latin typeface="Consolas"/>
              </a:rPr>
              <a:t>org.mybatis.spring.SqlSessionTemplate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    &lt;constructor-</a:t>
            </a:r>
            <a:r>
              <a:rPr lang="en-US" altLang="ko-KR" sz="600" dirty="0" err="1">
                <a:solidFill>
                  <a:srgbClr val="E0E2E4"/>
                </a:solidFill>
                <a:latin typeface="Consolas"/>
              </a:rPr>
              <a:t>arg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index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"0"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ref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 err="1">
                <a:solidFill>
                  <a:srgbClr val="C78D9B"/>
                </a:solidFill>
                <a:latin typeface="Consolas"/>
              </a:rPr>
              <a:t>sqlSessionFactory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/&gt;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&lt;/bean&gt;</a:t>
            </a:r>
          </a:p>
          <a:p>
            <a:pPr lvl="0"/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   </a:t>
            </a:r>
          </a:p>
          <a:p>
            <a:pPr lvl="0"/>
            <a:r>
              <a:rPr lang="ko-KR" altLang="en-US" sz="600" dirty="0">
                <a:solidFill>
                  <a:srgbClr val="E0E2E4"/>
                </a:solidFill>
                <a:latin typeface="Consolas"/>
              </a:rPr>
              <a:t>   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&lt;!-- </a:t>
            </a:r>
            <a:r>
              <a:rPr lang="ko-KR" altLang="en-US" sz="600" dirty="0">
                <a:solidFill>
                  <a:srgbClr val="7D8C93"/>
                </a:solidFill>
                <a:latin typeface="Consolas"/>
              </a:rPr>
              <a:t>파일업로드를 위한 </a:t>
            </a:r>
            <a:r>
              <a:rPr lang="en-US" altLang="ko-KR" sz="600" dirty="0" err="1">
                <a:solidFill>
                  <a:srgbClr val="7D8C93"/>
                </a:solidFill>
                <a:latin typeface="Consolas"/>
              </a:rPr>
              <a:t>multipartResolver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 </a:t>
            </a:r>
            <a:r>
              <a:rPr lang="ko-KR" altLang="en-US" sz="600" dirty="0">
                <a:solidFill>
                  <a:srgbClr val="7D8C93"/>
                </a:solidFill>
                <a:latin typeface="Consolas"/>
              </a:rPr>
              <a:t>빈 추가 </a:t>
            </a:r>
            <a:r>
              <a:rPr lang="en-US" altLang="ko-KR" sz="600" dirty="0">
                <a:solidFill>
                  <a:srgbClr val="7D8C93"/>
                </a:solidFill>
                <a:latin typeface="Consolas"/>
              </a:rPr>
              <a:t>--&gt;</a:t>
            </a: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    &lt;bean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id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</a:t>
            </a:r>
            <a:r>
              <a:rPr lang="en-US" altLang="ko-KR" sz="600" dirty="0" err="1">
                <a:solidFill>
                  <a:srgbClr val="C78D9B"/>
                </a:solidFill>
                <a:latin typeface="Consolas"/>
              </a:rPr>
              <a:t>multipartResolver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 </a:t>
            </a:r>
            <a:r>
              <a:rPr lang="en-US" altLang="ko-KR" sz="600" dirty="0">
                <a:solidFill>
                  <a:srgbClr val="678CB1"/>
                </a:solidFill>
                <a:latin typeface="Consolas"/>
              </a:rPr>
              <a:t>class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=</a:t>
            </a:r>
            <a:r>
              <a:rPr lang="en-US" altLang="ko-KR" sz="600" dirty="0">
                <a:solidFill>
                  <a:srgbClr val="C78D9B"/>
                </a:solidFill>
                <a:latin typeface="Consolas"/>
              </a:rPr>
              <a:t>"org.springframework.web.multipart.support.StandardServletMultipartResolver"</a:t>
            </a:r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&gt;&lt;/bean</a:t>
            </a:r>
            <a:r>
              <a:rPr lang="en-US" altLang="ko-KR" sz="600" dirty="0" smtClean="0">
                <a:solidFill>
                  <a:srgbClr val="E0E2E4"/>
                </a:solidFill>
                <a:latin typeface="Consolas"/>
              </a:rPr>
              <a:t>&gt;</a:t>
            </a:r>
            <a:r>
              <a:rPr lang="ko-KR" altLang="en-US" sz="600" dirty="0" smtClean="0">
                <a:solidFill>
                  <a:srgbClr val="E0E2E4"/>
                </a:solidFill>
                <a:latin typeface="Consolas"/>
              </a:rPr>
              <a:t> </a:t>
            </a:r>
            <a:endParaRPr lang="ko-KR" altLang="en-US" sz="600" dirty="0">
              <a:solidFill>
                <a:srgbClr val="E0E2E4"/>
              </a:solidFill>
              <a:latin typeface="Consolas"/>
            </a:endParaRPr>
          </a:p>
          <a:p>
            <a:pPr lvl="0"/>
            <a:r>
              <a:rPr lang="en-US" altLang="ko-KR" sz="600" dirty="0">
                <a:solidFill>
                  <a:srgbClr val="E0E2E4"/>
                </a:solidFill>
                <a:latin typeface="Consolas"/>
              </a:rPr>
              <a:t>&lt;/beans&gt;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68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Ⅵ.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	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3" pitchFamily="50" charset="-127"/>
              </a:rPr>
              <a:t>주요 기능별 정리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15" y="894603"/>
            <a:ext cx="8583203" cy="4227687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612090"/>
              </p:ext>
            </p:extLst>
          </p:nvPr>
        </p:nvGraphicFramePr>
        <p:xfrm>
          <a:off x="1080000" y="5625556"/>
          <a:ext cx="6801739" cy="75577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1608742029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191933504"/>
                    </a:ext>
                  </a:extLst>
                </a:gridCol>
              </a:tblGrid>
              <a:tr h="277422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소개 화면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5954859"/>
                  </a:ext>
                </a:extLst>
              </a:tr>
              <a:tr h="47835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소개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주제 및 진행에 관한 정보를 보여주는 페이지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4001014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3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67136" y="7590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46075608" descr="EMB00003ec01df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03" y="204242"/>
            <a:ext cx="6992938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95536" y="10995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46073848" descr="EMB00003ec01d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03" y="3009528"/>
            <a:ext cx="6992938" cy="25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323847" y="615297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982245"/>
              </p:ext>
            </p:extLst>
          </p:nvPr>
        </p:nvGraphicFramePr>
        <p:xfrm>
          <a:off x="1188000" y="5589240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1608742029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19193350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사이트맵</a:t>
                      </a: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화면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5954859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사이트 맵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프로젝트의 전체적인 기능 및 페이지를 한 곳에 모아놓은 페이지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4001014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9512" y="-196553"/>
            <a:ext cx="10765888" cy="57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46075448" descr="EMB00003ec01e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856984" cy="500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78756"/>
              </p:ext>
            </p:extLst>
          </p:nvPr>
        </p:nvGraphicFramePr>
        <p:xfrm>
          <a:off x="1259632" y="5445224"/>
          <a:ext cx="6801739" cy="129082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1608742029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191933504"/>
                    </a:ext>
                  </a:extLst>
                </a:gridCol>
              </a:tblGrid>
              <a:tr h="18770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로그인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5954859"/>
                  </a:ext>
                </a:extLst>
              </a:tr>
              <a:tr h="56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로그인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각 </a:t>
                      </a:r>
                      <a:r>
                        <a:rPr lang="ko-KR" altLang="en-US" sz="1000" kern="0" spc="0" dirty="0" err="1">
                          <a:effectLst/>
                        </a:rPr>
                        <a:t>권한별로</a:t>
                      </a:r>
                      <a:r>
                        <a:rPr lang="ko-KR" altLang="en-US" sz="1000" kern="0" spc="0" dirty="0">
                          <a:effectLst/>
                        </a:rPr>
                        <a:t> </a:t>
                      </a:r>
                      <a:r>
                        <a:rPr lang="ko-KR" altLang="en-US" sz="1000" kern="0" spc="0" dirty="0" err="1">
                          <a:effectLst/>
                        </a:rPr>
                        <a:t>로그인이</a:t>
                      </a:r>
                      <a:r>
                        <a:rPr lang="ko-KR" altLang="en-US" sz="1000" kern="0" spc="0" dirty="0">
                          <a:effectLst/>
                        </a:rPr>
                        <a:t> 가능한 페이지</a:t>
                      </a:r>
                      <a:r>
                        <a:rPr lang="en-US" altLang="ko-KR" sz="1000" kern="0" spc="0" dirty="0">
                          <a:effectLst/>
                        </a:rPr>
                        <a:t>.</a:t>
                      </a:r>
                      <a:endParaRPr lang="ko-KR" altLang="en-US" sz="1000" kern="0" spc="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관리자 권한 </a:t>
                      </a:r>
                      <a:r>
                        <a:rPr lang="en-US" altLang="ko-KR" sz="1000" kern="0" spc="0" dirty="0">
                          <a:effectLst/>
                        </a:rPr>
                        <a:t>- </a:t>
                      </a:r>
                      <a:r>
                        <a:rPr lang="ko-KR" altLang="en-US" sz="1000" kern="0" spc="0" dirty="0" err="1">
                          <a:effectLst/>
                        </a:rPr>
                        <a:t>개발자또는</a:t>
                      </a:r>
                      <a:r>
                        <a:rPr lang="ko-KR" altLang="en-US" sz="1000" kern="0" spc="0" dirty="0">
                          <a:effectLst/>
                        </a:rPr>
                        <a:t> 배포자가 최초에 유치원 등록 및 유지보수에 이용된다</a:t>
                      </a:r>
                      <a:r>
                        <a:rPr lang="en-US" altLang="ko-KR" sz="1000" kern="0" spc="0" dirty="0">
                          <a:effectLst/>
                        </a:rPr>
                        <a:t>.</a:t>
                      </a:r>
                      <a:endParaRPr lang="ko-KR" altLang="en-US" sz="1000" kern="0" spc="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원장 권한 </a:t>
                      </a:r>
                      <a:r>
                        <a:rPr lang="en-US" altLang="ko-KR" sz="1000" kern="0" spc="0" dirty="0">
                          <a:effectLst/>
                        </a:rPr>
                        <a:t>- </a:t>
                      </a:r>
                      <a:r>
                        <a:rPr lang="ko-KR" altLang="en-US" sz="1000" kern="0" spc="0" dirty="0">
                          <a:effectLst/>
                        </a:rPr>
                        <a:t>유치원의 </a:t>
                      </a:r>
                      <a:r>
                        <a:rPr lang="ko-KR" altLang="en-US" sz="1000" kern="0" spc="0" dirty="0" err="1">
                          <a:effectLst/>
                        </a:rPr>
                        <a:t>원장으로써</a:t>
                      </a:r>
                      <a:r>
                        <a:rPr lang="ko-KR" altLang="en-US" sz="1000" kern="0" spc="0" dirty="0">
                          <a:effectLst/>
                        </a:rPr>
                        <a:t> 개별적인 권한으로 대부분의 기능을 사용가능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교사 권한 </a:t>
                      </a:r>
                      <a:r>
                        <a:rPr lang="en-US" altLang="ko-KR" sz="1000" kern="0" spc="0" dirty="0">
                          <a:effectLst/>
                        </a:rPr>
                        <a:t>- </a:t>
                      </a:r>
                      <a:r>
                        <a:rPr lang="ko-KR" altLang="en-US" sz="1000" kern="0" spc="0" dirty="0">
                          <a:effectLst/>
                        </a:rPr>
                        <a:t>기능은 대부분 사용이 가능하나 기능에 관한 권한을 부여 받을 수 있다</a:t>
                      </a:r>
                      <a:r>
                        <a:rPr lang="en-US" altLang="ko-KR" sz="1000" kern="0" spc="0" dirty="0">
                          <a:effectLst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4001014635"/>
                  </a:ext>
                </a:extLst>
              </a:tr>
            </a:tbl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60077" y="54453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8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-1965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46073848" descr="EMB00003ec01e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74725"/>
            <a:ext cx="6992938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06500" y="3438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42478"/>
              </p:ext>
            </p:extLst>
          </p:nvPr>
        </p:nvGraphicFramePr>
        <p:xfrm>
          <a:off x="1139207" y="4725144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1081769792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576774228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유치원 정보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3065065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유치원 정보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endParaRPr lang="ko-KR" altLang="en-US" sz="1000" dirty="0"/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유치원에 대한 정보를 보여주는 화면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지도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를 사용해 유치원의 위치정보를 알 수 있다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633135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69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15616" y="2354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46072408" descr="EMB00003ec01e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92696"/>
            <a:ext cx="6992938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90922"/>
              </p:ext>
            </p:extLst>
          </p:nvPr>
        </p:nvGraphicFramePr>
        <p:xfrm>
          <a:off x="1139207" y="4725144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1081769792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576774228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교직원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3065065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smtClean="0"/>
                        <a:t>교직원 목록</a:t>
                      </a:r>
                      <a:endParaRPr lang="ko-KR" altLang="en-US" sz="1000" dirty="0"/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모든 교직원들의 정보를 확인할 수 있다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633135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41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-3931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46073208" descr="EMB00003ec01e1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4096"/>
            <a:ext cx="6992938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194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242525168" descr="EMB00003ec01e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43921"/>
            <a:ext cx="6992938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87601"/>
              </p:ext>
            </p:extLst>
          </p:nvPr>
        </p:nvGraphicFramePr>
        <p:xfrm>
          <a:off x="1289138" y="566124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교직원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교직원 등록</a:t>
                      </a:r>
                      <a:endParaRPr lang="ko-KR" altLang="en-US" sz="1000" dirty="0"/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교직원 등록 페이지 간단한 교직원의 정보를 기입한다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정확한 정보를 입력하지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못한면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 페이지는 즉각적으로 이용자에게 알려준다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8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2354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46070088" descr="EMB00003ec01e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92696"/>
            <a:ext cx="6992938" cy="3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31946"/>
              </p:ext>
            </p:extLst>
          </p:nvPr>
        </p:nvGraphicFramePr>
        <p:xfrm>
          <a:off x="1259632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교직원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교직원 등록</a:t>
                      </a:r>
                      <a:endParaRPr lang="ko-KR" altLang="en-US" sz="1000" dirty="0"/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인건비 지급에 대한 정보를 담는 페이지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44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1249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46073768" descr="EMB00003ec01e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9693"/>
            <a:ext cx="6992938" cy="36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205661"/>
              </p:ext>
            </p:extLst>
          </p:nvPr>
        </p:nvGraphicFramePr>
        <p:xfrm>
          <a:off x="1259632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교직원 인건비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교직원 인건비 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교직원에게 지급할 급여내용을 작성한다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52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710049" y="1412777"/>
            <a:ext cx="7704856" cy="49685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215" y="392306"/>
            <a:ext cx="4400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Ⅰ.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기본정보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바른돋움OTFPro 3" pitchFamily="50" charset="-127"/>
                <a:ea typeface="바른돋움OTFPro 3" pitchFamily="50" charset="-127"/>
              </a:rPr>
              <a:t>2. </a:t>
            </a: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바른돋움OTFPro 3" pitchFamily="50" charset="-127"/>
                <a:ea typeface="바른돋움OTFPro 3" pitchFamily="50" charset="-127"/>
              </a:rPr>
              <a:t>개발 방식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  <a:latin typeface="바른돋움OTFPro 3" pitchFamily="50" charset="-127"/>
              <a:ea typeface="바른돋움OTFPro 3" pitchFamily="50" charset="-127"/>
            </a:endParaRPr>
          </a:p>
          <a:p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230688" y="1592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13000984" descr="EMB0000147003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32" y="1542117"/>
            <a:ext cx="7404001" cy="4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68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20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46074568" descr="EMB00003ec01e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7251"/>
            <a:ext cx="6992938" cy="37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92336"/>
              </p:ext>
            </p:extLst>
          </p:nvPr>
        </p:nvGraphicFramePr>
        <p:xfrm>
          <a:off x="1259632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교직원 출퇴근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교직원 출퇴근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교직원의 출퇴근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조퇴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외출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근태를 관리한다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6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-34056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38324"/>
              </p:ext>
            </p:extLst>
          </p:nvPr>
        </p:nvGraphicFramePr>
        <p:xfrm>
          <a:off x="1259632" y="530120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교직원 출퇴근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선생님 출퇴근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되어있는 선생님의 출퇴근 목록을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65" y="548680"/>
            <a:ext cx="8390271" cy="449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9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-2685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46076088" descr="EMB00003ec01e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8640"/>
            <a:ext cx="6992938" cy="395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526770"/>
              </p:ext>
            </p:extLst>
          </p:nvPr>
        </p:nvGraphicFramePr>
        <p:xfrm>
          <a:off x="1259632" y="5429667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전체 리스트를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43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-51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42525248" descr="EMB00003ec01e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2016"/>
            <a:ext cx="6992938" cy="387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335580"/>
              </p:ext>
            </p:extLst>
          </p:nvPr>
        </p:nvGraphicFramePr>
        <p:xfrm>
          <a:off x="1259632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반별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반별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반별로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영유아를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리스트를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2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99592" y="-5253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242526048" descr="EMB00003ec01e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4664"/>
            <a:ext cx="6992938" cy="39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203089"/>
              </p:ext>
            </p:extLst>
          </p:nvPr>
        </p:nvGraphicFramePr>
        <p:xfrm>
          <a:off x="1259632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등록화면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 입학한 유아의 정보를 입력한다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3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160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242525488" descr="EMB00003ec01e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3224"/>
            <a:ext cx="6992938" cy="370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65175"/>
              </p:ext>
            </p:extLst>
          </p:nvPr>
        </p:nvGraphicFramePr>
        <p:xfrm>
          <a:off x="1259632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등하원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등하원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등하원을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관리한다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47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1634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95861"/>
              </p:ext>
            </p:extLst>
          </p:nvPr>
        </p:nvGraphicFramePr>
        <p:xfrm>
          <a:off x="1171131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등하원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전체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등하원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영유아의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등하원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기록을 한번에 볼 수 있다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51811856" descr="EMB00000e0c2f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31" y="457200"/>
            <a:ext cx="6840538" cy="41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9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-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183742456" descr="EMB00003ec01e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0"/>
            <a:ext cx="6992938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727122"/>
              </p:ext>
            </p:extLst>
          </p:nvPr>
        </p:nvGraphicFramePr>
        <p:xfrm>
          <a:off x="1171131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반편성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영유아반편성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반이 편성된 유아와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미편성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유아를 분류해서 볼 수 있는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48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33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183740936" descr="EMB00003ec01e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90488"/>
            <a:ext cx="6992938" cy="36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173493"/>
              </p:ext>
            </p:extLst>
          </p:nvPr>
        </p:nvGraphicFramePr>
        <p:xfrm>
          <a:off x="1171131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 현황 화면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 현황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유치원에 등록되어 있는 모든 반 리스트를 보여줌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66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55576" y="-2622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183742376" descr="EMB00003ec01e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0973"/>
            <a:ext cx="6992938" cy="39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726626"/>
              </p:ext>
            </p:extLst>
          </p:nvPr>
        </p:nvGraphicFramePr>
        <p:xfrm>
          <a:off x="1171131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일지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일지 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선택한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영유아의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일지를 업로드 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6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4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8"/>
            <a:ext cx="3863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Ⅱ. 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 정의서</a:t>
            </a:r>
            <a:endParaRPr lang="en-US" altLang="ko-KR" sz="32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바른돋움OTFPro 3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43808" y="3140968"/>
            <a:ext cx="1705916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기능적 요구사항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바른돋움OTFPro 2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43808" y="3275659"/>
            <a:ext cx="0" cy="3693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2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3075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912392"/>
              </p:ext>
            </p:extLst>
          </p:nvPr>
        </p:nvGraphicFramePr>
        <p:xfrm>
          <a:off x="1171131" y="515719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계획안 카테고리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계획안 카테고리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유치원에서 이루어지는 계획안 카테고리 목록을 보여주고 추가할 수 있도록 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0" y="307504"/>
            <a:ext cx="7445381" cy="458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728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59553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53901"/>
              </p:ext>
            </p:extLst>
          </p:nvPr>
        </p:nvGraphicFramePr>
        <p:xfrm>
          <a:off x="1171131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계획안 카테고리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계획안 카테고리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계획안 목록을 보여주고 추가할 수 있도록 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8" y="476672"/>
            <a:ext cx="7966465" cy="39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74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15616" y="1634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183740936" descr="EMB00003ec01e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20688"/>
            <a:ext cx="6992938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657500"/>
              </p:ext>
            </p:extLst>
          </p:nvPr>
        </p:nvGraphicFramePr>
        <p:xfrm>
          <a:off x="1080000" y="4680000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특별활동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특별활동 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원내에서 시행하는 특별활동을 등록 할 수 있다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33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3075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71575" y="3438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02049"/>
              </p:ext>
            </p:extLst>
          </p:nvPr>
        </p:nvGraphicFramePr>
        <p:xfrm>
          <a:off x="1171131" y="4797152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>
                  <a:extLst>
                    <a:ext uri="{9D8B030D-6E8A-4147-A177-3AD203B41FA5}">
                      <a16:colId xmlns="" xmlns:a16="http://schemas.microsoft.com/office/drawing/2014/main" val="3112972801"/>
                    </a:ext>
                  </a:extLst>
                </a:gridCol>
                <a:gridCol w="5330698">
                  <a:extLst>
                    <a:ext uri="{9D8B030D-6E8A-4147-A177-3AD203B41FA5}">
                      <a16:colId xmlns="" xmlns:a16="http://schemas.microsoft.com/office/drawing/2014/main" val="1945758657"/>
                    </a:ext>
                  </a:extLst>
                </a:gridCol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특별활동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0966352"/>
                  </a:ext>
                </a:extLst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특별활동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원내에서 진행되는 특별활동 목록을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19369253"/>
                  </a:ext>
                </a:extLst>
              </a:tr>
            </a:tbl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50764216" descr="EMB00000e0c2f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31" y="457200"/>
            <a:ext cx="6840538" cy="415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15616" y="1634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183740856" descr="EMB00003ec01e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20688"/>
            <a:ext cx="6992938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37865"/>
              </p:ext>
            </p:extLst>
          </p:nvPr>
        </p:nvGraphicFramePr>
        <p:xfrm>
          <a:off x="1171131" y="4869160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특별활동 신청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특별활동 신청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영유아가 특별활동을 신청하기 위해 정보를 등록한다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914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64788"/>
              </p:ext>
            </p:extLst>
          </p:nvPr>
        </p:nvGraphicFramePr>
        <p:xfrm>
          <a:off x="1115616" y="5196345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특별활동신청 확인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특별활동신청확인목록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특별활동을 신청한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영유아의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목록을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40" y="320081"/>
            <a:ext cx="7717320" cy="4693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38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2354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183742216" descr="EMB00003ec01e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92696"/>
            <a:ext cx="6992938" cy="38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97988"/>
              </p:ext>
            </p:extLst>
          </p:nvPr>
        </p:nvGraphicFramePr>
        <p:xfrm>
          <a:off x="1171131" y="4869160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식단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식단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일별로 식단 목록을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45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1634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183742456" descr="EMB00003ec01e7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20688"/>
            <a:ext cx="6992938" cy="386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08057"/>
              </p:ext>
            </p:extLst>
          </p:nvPr>
        </p:nvGraphicFramePr>
        <p:xfrm>
          <a:off x="1171131" y="4869160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식단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식단 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식단을 등록하기 위한 화면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3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2354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183740856" descr="EMB00003ec01e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6992938" cy="380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38707"/>
              </p:ext>
            </p:extLst>
          </p:nvPr>
        </p:nvGraphicFramePr>
        <p:xfrm>
          <a:off x="1171131" y="4869160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급식신청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급식신청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급식을 신청한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영유아의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목록을 보여주며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입금의 여부도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2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2354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183742216" descr="EMB00003ec01e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6992938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765046"/>
              </p:ext>
            </p:extLst>
          </p:nvPr>
        </p:nvGraphicFramePr>
        <p:xfrm>
          <a:off x="1171131" y="4869160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급식신청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급식신청 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급식신청을 할 수 있으며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마감여부도 체크 할 수 있다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5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34"/>
          <a:stretch/>
        </p:blipFill>
        <p:spPr bwMode="auto">
          <a:xfrm>
            <a:off x="249499" y="980730"/>
            <a:ext cx="4322501" cy="3676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8215" y="392306"/>
            <a:ext cx="457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Ⅱ.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정의서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기능적 요구사항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039380" y="6267899"/>
            <a:ext cx="15199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PPT BY. YOONYM</a:t>
            </a:r>
          </a:p>
          <a:p>
            <a:pPr algn="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http://ds1104.blog.me</a:t>
            </a:r>
            <a:endParaRPr lang="en-US" altLang="ko-KR" sz="1100" dirty="0" smtClean="0">
              <a:solidFill>
                <a:schemeClr val="bg1">
                  <a:lumMod val="6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3" b="61105"/>
          <a:stretch/>
        </p:blipFill>
        <p:spPr bwMode="auto">
          <a:xfrm>
            <a:off x="4637137" y="980730"/>
            <a:ext cx="4322501" cy="579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914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183742456" descr="EMB00003ec01e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48680"/>
            <a:ext cx="6992938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344359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월별급식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월별급식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급식에 자세한 정보를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0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914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1" name="_x183741096" descr="EMB00003ec01e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48680"/>
            <a:ext cx="6992938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156384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월별 급식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월별급식등록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월별급식에 대한 자세한 정보를 등록한다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9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-217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183741096" descr="EMB00003ec01e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5496"/>
            <a:ext cx="6992938" cy="37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992989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식중동현황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식중독현황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원내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식중독관련한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특이사항을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49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1634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69" name="_x183742376" descr="EMB00003ec01e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0688"/>
            <a:ext cx="6992938" cy="39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37205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식중독 발생 및 처리현황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식중독 발생 및 처리현황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식중독이 발생시 상세한 정보를 기록한다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99592" y="4515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793" name="_x183740936" descr="EMB00003ec01e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6992938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46059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안전점검 및 교육 실행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안전점검 및 교육실행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원내에서 실행되는 안전점검 및 안전교육의 정보를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3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1634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7" name="_x183742696" descr="EMB00003ec01e9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0688"/>
            <a:ext cx="699293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73969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회계 전표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회계 전표 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회계에 사용되는 전표를 미리 등록해놓을 수 있는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2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2354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1" name="_x183740856" descr="EMB00003ec01ea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6992938" cy="36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913436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계약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계약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유치원과 계약이 체결되어있는 외주업체의 정보를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15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1634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5" name="_x183740936" descr="EMB00003ec01e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0688"/>
            <a:ext cx="6992938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493980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계약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계약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유치원과 새로운 계약을 등록하기 위한 양식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33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1634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889" name="_x183742456" descr="EMB00003ec01e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20688"/>
            <a:ext cx="6992938" cy="390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796403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거래처 리스트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거래처 리스트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거래처의 정보를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9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2354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3" name="_x183742376" descr="EMB00003ec01e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6992938" cy="38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345585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거래처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거래처 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거래처를 등록하기 위한 양식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457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Ⅱ.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정의서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기능적 요구사항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89" b="23819"/>
          <a:stretch/>
        </p:blipFill>
        <p:spPr bwMode="auto">
          <a:xfrm>
            <a:off x="4641987" y="1400944"/>
            <a:ext cx="4322501" cy="4439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3" b="42072"/>
          <a:stretch/>
        </p:blipFill>
        <p:spPr bwMode="auto">
          <a:xfrm>
            <a:off x="249501" y="1391791"/>
            <a:ext cx="4322501" cy="4629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81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37951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37" name="_x183740936" descr="EMB00003ec01eb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36712"/>
            <a:ext cx="6992938" cy="30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03199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통합자원코드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통합자원코드 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유치원 통합자원코드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특별활동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안전교육 및 안전점검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등을 등록한다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9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52352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1" name="_x183742696" descr="EMB00003ec01eb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6992938" cy="294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21460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통합자원코드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통합자원코드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등록된 통합자원코드의 목록을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57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37951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985" name="_x183742216" descr="EMB00003ec01e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36712"/>
            <a:ext cx="6992938" cy="3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695738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유치원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라이센스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유치원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라이센스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배포자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등이 최초 유치원의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라이센스를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부여한다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71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43608" y="3075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09" name="_x183742456" descr="EMB00003ec01e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" b="1134"/>
          <a:stretch>
            <a:fillRect/>
          </a:stretch>
        </p:blipFill>
        <p:spPr bwMode="auto">
          <a:xfrm>
            <a:off x="1043608" y="764704"/>
            <a:ext cx="6992938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59424"/>
              </p:ext>
            </p:extLst>
          </p:nvPr>
        </p:nvGraphicFramePr>
        <p:xfrm>
          <a:off x="1171131" y="4941168"/>
          <a:ext cx="6801739" cy="106519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1041"/>
                <a:gridCol w="5330698"/>
              </a:tblGrid>
              <a:tr h="217253">
                <a:tc gridSpan="2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라이센스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목록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55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라이센스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시스템에 등록되어있는 유치원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라이센스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및 간략한 정보를 보여준다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8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Ⅵ.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	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프로젝트 후기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16509" y="1732347"/>
            <a:ext cx="5467859" cy="2056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프로젝트를 시작하기 전에는 과연 우리들만의 힘으로 프로그램을 제작할 수 있을 지 걱정이 많았습니다</a:t>
            </a:r>
            <a:r>
              <a:rPr lang="en-US" altLang="ko-KR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r>
              <a:rPr lang="ko-KR" altLang="en-US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하지만 점점 단계를 밟아가며 프로젝트를 구현해 나가면서 팀원들 간의 의사소통 과정과 적극적으로 참여하는 협력이 얼마나 중요한 지 깨달았습니다</a:t>
            </a:r>
            <a:r>
              <a:rPr lang="en-US" altLang="ko-KR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r>
              <a:rPr lang="ko-KR" altLang="en-US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개개인의 능력보다는 프로젝트를 완성시키고자 하는 서로의 마음이 모여서 완성적인 프로젝트가 구현이 되었다고 생각합니다</a:t>
            </a:r>
            <a:r>
              <a:rPr lang="en-US" altLang="ko-KR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</a:t>
            </a:r>
          </a:p>
          <a:p>
            <a:r>
              <a:rPr lang="ko-KR" altLang="en-US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프로젝트 기간은 </a:t>
            </a:r>
            <a:r>
              <a:rPr lang="en-US" altLang="ko-KR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3</a:t>
            </a:r>
            <a:r>
              <a:rPr lang="ko-KR" altLang="en-US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개월이 채 안되어 원하는 기능을 모두 구현하기에는 부족한 시간이었지만</a:t>
            </a:r>
            <a:r>
              <a:rPr lang="en-US" altLang="ko-KR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실무에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서</a:t>
            </a:r>
            <a:r>
              <a:rPr lang="ko-KR" altLang="en-US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어떤 식으로 프로젝트를 진행하는지 알 수 있었습니다</a:t>
            </a:r>
            <a:r>
              <a:rPr lang="en-US" altLang="ko-KR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</a:p>
          <a:p>
            <a:r>
              <a:rPr lang="ko-KR" altLang="en-US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팀장으로서 부족한 부분도 있었지만 아쉬운 마음은 뒤로 하고 앞으로는 후회 없도록 최선을 다해 노력하자는 다짐을 할 수 있는 기회가 되었습니다</a:t>
            </a:r>
            <a:r>
              <a:rPr lang="en-US" altLang="ko-KR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</a:t>
            </a:r>
            <a:endParaRPr lang="en-US" altLang="ko-KR" sz="1100" dirty="0">
              <a:solidFill>
                <a:schemeClr val="tx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99592" y="1745677"/>
            <a:ext cx="1564269" cy="38717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한보</a:t>
            </a:r>
            <a:r>
              <a:rPr lang="ko-KR" altLang="en-US" sz="1200" dirty="0" err="1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아</a:t>
            </a:r>
            <a:endParaRPr lang="en-US" altLang="ko-KR" sz="1200" dirty="0" smtClean="0">
              <a:solidFill>
                <a:schemeClr val="bg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16507" y="4149080"/>
            <a:ext cx="5467859" cy="201622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프로젝트를 진행하는 과정에서 많은 교훈을 얻었습니다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쉽게만 생각했던 주제선정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기능정리가 팀원들과의 원활한 대화가 얼마나 요구하는지에 대해서 많은 생각을 할 수 있는 좋은 계기가 되었고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기능을 구현함에 있어 정확히 자신이 원하는 기능이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어떤것인지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구체적으로 정리하며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의논하며 반영하기 까지의 단계가 필요하다고 느꼈습니다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개인적으로 담당한 부분이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미비되고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완벽한 구현이 되지 않아 많은 아쉬움이 남지만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여유가 생기고 내가 조금 더 성장해서 제가 만들고자 했던 기능들을 모두 완성해 스스로 뿌듯함을 느끼고 싶습니다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무엇보다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짧은시간이었지만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마음고생도 많이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심했을것같은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팀장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그리고 옆에서 열심히 본인의 담당파트에 열정과 노력을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쏟아부은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우리 팀원들 너무 고맙고 앞으로 좋은 개발자로 거듭나길 바라는 마음입니다</a:t>
            </a:r>
            <a:r>
              <a:rPr lang="en-US" altLang="ko-KR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</a:t>
            </a:r>
            <a:endParaRPr lang="en-US" altLang="ko-KR" sz="1100" dirty="0">
              <a:solidFill>
                <a:schemeClr val="tx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99592" y="4221088"/>
            <a:ext cx="1564269" cy="38717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김규</a:t>
            </a:r>
            <a:r>
              <a:rPr lang="ko-KR" altLang="en-US" sz="12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원</a:t>
            </a:r>
            <a:endParaRPr lang="en-US" altLang="ko-KR" sz="1200" dirty="0" smtClean="0">
              <a:solidFill>
                <a:schemeClr val="bg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45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5" y="392306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Ⅵ.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른돋움OTFPro 3" pitchFamily="50" charset="-127"/>
              </a:rPr>
              <a:t>	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프로젝트 후기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16509" y="1732347"/>
            <a:ext cx="5467859" cy="2056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처음 </a:t>
            </a:r>
            <a:r>
              <a:rPr lang="ko-KR" altLang="en-US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팀 프로젝트를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기획하는 단계에서 주제 선정을 할 때 팀원들과 함께 머리를 맞대고 생각해 여러 의견이 조합돼가는 과정이 생각보다 더 재미있었고 그로 인해 좋은 주제를 선택할 수 있었다고 생각합니다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endParaRPr lang="en-US" altLang="ko-KR" sz="1100" dirty="0" smtClean="0">
              <a:solidFill>
                <a:schemeClr val="tx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r>
              <a:rPr lang="ko-KR" altLang="en-US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또한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팀 프로젝트를 하며 팀원 간의 커뮤니케이션과 협동이 얼마나 중요한지 깨달을 수 있었습니다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비록 처음 계획한 대로 완벽하게 프로젝트를 완료할 수는 없었지만 생각했던 것들을 코드로 짜고 그것들이 오류 없이 움직일 때의 기쁨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모르는 것은 찾아가며 새로운 것을 배우는 것에 대한 즐거움을 알 수 있었던 소중한 시간이었다고 생각합니다</a:t>
            </a:r>
            <a:r>
              <a:rPr lang="en-US" altLang="ko-KR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</a:t>
            </a:r>
          </a:p>
          <a:p>
            <a:r>
              <a:rPr lang="ko-KR" altLang="en-US" sz="1100" dirty="0" smtClean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이런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경험은 앞으로의 좋은 밑거름이 될 것이라고 생각합니다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같이 고생한 팀장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팀원들에게 감사의 인사를 전하고 싶습니다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99592" y="1745677"/>
            <a:ext cx="1564269" cy="38717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정은화</a:t>
            </a:r>
            <a:endParaRPr lang="en-US" altLang="ko-KR" sz="1200" dirty="0" smtClean="0">
              <a:solidFill>
                <a:schemeClr val="bg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16507" y="4149080"/>
            <a:ext cx="5467859" cy="201622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처음 계획 단계부터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모든부분을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우리가 직접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해야한다는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부담감에 걱정이 많이 되고 저의 역량이 팀원들에게 해를 끼칠 까봐 걱정에 프로젝트를 시작하게 되었습니다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개인프로젝트가 아닌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팀프로젝트이다보니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많은 의견이 도움이 되기도 했으나 작은 문제점이 발생되기도 하였습니다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당시에는 곤란한 상황도 있었지만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지금생각해보면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이런 경험을 통해 각자 조금씩 더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성장할수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있었고 서로 의지도 하고 조언도 받아 프로젝트를 완성해 나갔습니다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완벽한 결과물이 나오지 않아 아쉬움이 많이 남기는 하지만 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취업을 앞두고 개인이 아닌 동료들과 팀워크가 중요하다는 경험과 커뮤니케이션을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원할하게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할수</a:t>
            </a:r>
            <a:r>
              <a:rPr lang="ko-KR" altLang="en-US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 있는 경험을 바탕으로 앞으로 더 노력하겠습니다</a:t>
            </a:r>
            <a:r>
              <a:rPr lang="en-US" altLang="ko-KR" sz="1100" dirty="0">
                <a:solidFill>
                  <a:schemeClr val="tx1"/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endParaRPr lang="en-US" altLang="ko-KR" sz="1100" dirty="0" smtClean="0">
              <a:solidFill>
                <a:schemeClr val="tx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9592" y="4221088"/>
            <a:ext cx="1564269" cy="38717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박미란</a:t>
            </a:r>
            <a:endParaRPr lang="en-US" altLang="ko-KR" sz="1200" dirty="0" smtClean="0">
              <a:solidFill>
                <a:schemeClr val="bg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62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3536</Words>
  <Application>Microsoft Office PowerPoint</Application>
  <PresentationFormat>화면 슬라이드 쇼(4:3)</PresentationFormat>
  <Paragraphs>689</Paragraphs>
  <Slides>95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9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JUNGMJ</dc:creator>
  <cp:lastModifiedBy>Registered User</cp:lastModifiedBy>
  <cp:revision>78</cp:revision>
  <dcterms:created xsi:type="dcterms:W3CDTF">2015-06-09T01:21:18Z</dcterms:created>
  <dcterms:modified xsi:type="dcterms:W3CDTF">2018-04-19T05:18:19Z</dcterms:modified>
</cp:coreProperties>
</file>